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3" r:id="rId4"/>
    <p:sldId id="264" r:id="rId5"/>
    <p:sldId id="262" r:id="rId6"/>
    <p:sldId id="265" r:id="rId7"/>
    <p:sldId id="266" r:id="rId8"/>
    <p:sldId id="257" r:id="rId9"/>
    <p:sldId id="258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EC9D-7A6E-4E08-AE94-B878C22DB2AC}" type="datetimeFigureOut">
              <a:rPr lang="ru-RU" smtClean="0"/>
              <a:t>18.11.2013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15A3-675A-4517-B961-B9553CB2B5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Согласные звуки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русского языка в 5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Выпишите из стихотворения слова, в которых есть только звонкие согласные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Целый месяц</a:t>
            </a:r>
          </a:p>
          <a:p>
            <a:pPr>
              <a:buNone/>
            </a:pPr>
            <a:r>
              <a:rPr lang="ru-RU" b="1" dirty="0" smtClean="0"/>
              <a:t>Под дождём</a:t>
            </a:r>
          </a:p>
          <a:p>
            <a:pPr>
              <a:buNone/>
            </a:pPr>
            <a:r>
              <a:rPr lang="ru-RU" b="1" dirty="0" smtClean="0"/>
              <a:t>Мокнет</a:t>
            </a:r>
          </a:p>
          <a:p>
            <a:pPr>
              <a:buNone/>
            </a:pPr>
            <a:r>
              <a:rPr lang="ru-RU" b="1" dirty="0" smtClean="0"/>
              <a:t>Крыша</a:t>
            </a:r>
          </a:p>
          <a:p>
            <a:pPr>
              <a:buNone/>
            </a:pPr>
            <a:r>
              <a:rPr lang="ru-RU" b="1" dirty="0" smtClean="0"/>
              <a:t>Мокнет </a:t>
            </a:r>
          </a:p>
          <a:p>
            <a:pPr>
              <a:buNone/>
            </a:pPr>
            <a:r>
              <a:rPr lang="ru-RU" b="1" dirty="0" smtClean="0"/>
              <a:t>Дом,</a:t>
            </a:r>
          </a:p>
          <a:p>
            <a:pPr>
              <a:buNone/>
            </a:pPr>
            <a:r>
              <a:rPr lang="ru-RU" b="1" dirty="0" smtClean="0"/>
              <a:t>Мокнут листья</a:t>
            </a:r>
          </a:p>
          <a:p>
            <a:pPr>
              <a:buNone/>
            </a:pPr>
            <a:r>
              <a:rPr lang="ru-RU" b="1" dirty="0" smtClean="0"/>
              <a:t>И цветы,</a:t>
            </a:r>
          </a:p>
          <a:p>
            <a:pPr>
              <a:buNone/>
            </a:pPr>
            <a:r>
              <a:rPr lang="ru-RU" b="1" dirty="0" smtClean="0"/>
              <a:t>Мокнут лужи</a:t>
            </a:r>
          </a:p>
          <a:p>
            <a:pPr>
              <a:buNone/>
            </a:pPr>
            <a:r>
              <a:rPr lang="ru-RU" b="1" dirty="0" smtClean="0"/>
              <a:t>И зонты,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Мокнут парки</a:t>
            </a:r>
          </a:p>
          <a:p>
            <a:pPr>
              <a:buNone/>
            </a:pPr>
            <a:r>
              <a:rPr lang="ru-RU" b="1" dirty="0" smtClean="0"/>
              <a:t>И поля,</a:t>
            </a:r>
          </a:p>
          <a:p>
            <a:pPr>
              <a:buNone/>
            </a:pPr>
            <a:r>
              <a:rPr lang="ru-RU" b="1" dirty="0" smtClean="0"/>
              <a:t>Мокнет мокрая </a:t>
            </a:r>
          </a:p>
          <a:p>
            <a:pPr>
              <a:buNone/>
            </a:pPr>
            <a:r>
              <a:rPr lang="ru-RU" b="1" dirty="0" smtClean="0"/>
              <a:t>Земля,</a:t>
            </a:r>
          </a:p>
          <a:p>
            <a:pPr>
              <a:buNone/>
            </a:pPr>
            <a:r>
              <a:rPr lang="ru-RU" b="1" dirty="0" smtClean="0"/>
              <a:t>И далёко от земли</a:t>
            </a:r>
          </a:p>
          <a:p>
            <a:pPr>
              <a:buNone/>
            </a:pPr>
            <a:r>
              <a:rPr lang="ru-RU" b="1" dirty="0" smtClean="0"/>
              <a:t>Мокнут </a:t>
            </a:r>
          </a:p>
          <a:p>
            <a:pPr>
              <a:buNone/>
            </a:pPr>
            <a:r>
              <a:rPr lang="ru-RU" b="1" dirty="0" smtClean="0"/>
              <a:t>В море</a:t>
            </a:r>
          </a:p>
          <a:p>
            <a:pPr>
              <a:buNone/>
            </a:pPr>
            <a:r>
              <a:rPr lang="ru-RU" b="1" dirty="0" smtClean="0"/>
              <a:t>Корабли.</a:t>
            </a:r>
          </a:p>
          <a:p>
            <a:pPr algn="r">
              <a:buNone/>
            </a:pPr>
            <a:r>
              <a:rPr lang="ru-RU" i="1" dirty="0" smtClean="0"/>
              <a:t>(В. Левин)</a:t>
            </a: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5589240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Дождём, дом, лужи, земля, море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Выпишите из стихотворных строчек слова, в которых есть только глухие согласные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99592" y="1600201"/>
            <a:ext cx="7416824" cy="2044824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У папы три капли упали со шляпы.</a:t>
            </a:r>
          </a:p>
          <a:p>
            <a:pPr>
              <a:buNone/>
            </a:pPr>
            <a:r>
              <a:rPr lang="ru-RU" b="1" dirty="0" smtClean="0"/>
              <a:t>Кошка согрела озябшие лапы.</a:t>
            </a:r>
          </a:p>
          <a:p>
            <a:pPr algn="r">
              <a:buNone/>
            </a:pPr>
            <a:r>
              <a:rPr lang="ru-RU" i="1" dirty="0" smtClean="0"/>
              <a:t>(В. Левин)</a:t>
            </a:r>
            <a:endParaRPr lang="ru-RU" i="1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3933056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Папы, кошка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7499176" cy="18002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Перепишите слова в следующем порядке: сначала те, в которых есть только глухие согласные, потом те, в которых только звонкие, и, наконец, те, в которых есть и звонкие, и глухие.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Петушок, гребешок, травинка, </a:t>
            </a:r>
            <a:r>
              <a:rPr lang="ru-RU" b="1" dirty="0" err="1" smtClean="0"/>
              <a:t>бровинка</a:t>
            </a:r>
            <a:r>
              <a:rPr lang="ru-RU" b="1" dirty="0" smtClean="0"/>
              <a:t>, голова, борода, грива, катушка, кадушка, лягушка, пятка, копыто, ириска, сосиска, домовой, огороды, колокольчики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4509120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Петушок, катушка, пятка, копыто, сосиска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Голова, борода, грива, домовой, огороды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Гребешок, травинка, </a:t>
            </a:r>
            <a:r>
              <a:rPr lang="ru-RU" sz="2400" b="1" dirty="0" err="1" smtClean="0"/>
              <a:t>бровинка</a:t>
            </a:r>
            <a:r>
              <a:rPr lang="ru-RU" sz="2400" b="1" dirty="0" smtClean="0"/>
              <a:t>, кадушка, лягушка, ириска, колокольчики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Побеседуем!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Произнесите звук Ш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Слышится только шум</a:t>
            </a:r>
          </a:p>
          <a:p>
            <a:r>
              <a:rPr lang="ru-RU" dirty="0" smtClean="0"/>
              <a:t>А теперь произнесите звук Ж.</a:t>
            </a:r>
          </a:p>
          <a:p>
            <a:r>
              <a:rPr lang="ru-RU" dirty="0" smtClean="0"/>
              <a:t>Что вам пришлось подключить, чтобы получился этот звук?</a:t>
            </a:r>
          </a:p>
          <a:p>
            <a:r>
              <a:rPr lang="ru-RU" dirty="0" smtClean="0"/>
              <a:t>Конечно, голос</a:t>
            </a:r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1652530" y="2027104"/>
            <a:ext cx="1229322" cy="1402985"/>
            <a:chOff x="1652530" y="2027104"/>
            <a:chExt cx="1229322" cy="1402985"/>
          </a:xfrm>
        </p:grpSpPr>
        <p:sp>
          <p:nvSpPr>
            <p:cNvPr id="11" name="Улыбающееся лицо 10"/>
            <p:cNvSpPr/>
            <p:nvPr/>
          </p:nvSpPr>
          <p:spPr>
            <a:xfrm>
              <a:off x="1907704" y="2276872"/>
              <a:ext cx="792088" cy="720080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652530" y="2027104"/>
              <a:ext cx="831238" cy="393784"/>
            </a:xfrm>
            <a:custGeom>
              <a:avLst/>
              <a:gdLst>
                <a:gd name="connsiteX0" fmla="*/ 738130 w 738130"/>
                <a:gd name="connsiteY0" fmla="*/ 143219 h 850178"/>
                <a:gd name="connsiteX1" fmla="*/ 705080 w 738130"/>
                <a:gd name="connsiteY1" fmla="*/ 110168 h 850178"/>
                <a:gd name="connsiteX2" fmla="*/ 672029 w 738130"/>
                <a:gd name="connsiteY2" fmla="*/ 66101 h 850178"/>
                <a:gd name="connsiteX3" fmla="*/ 594911 w 738130"/>
                <a:gd name="connsiteY3" fmla="*/ 44067 h 850178"/>
                <a:gd name="connsiteX4" fmla="*/ 561860 w 738130"/>
                <a:gd name="connsiteY4" fmla="*/ 22033 h 850178"/>
                <a:gd name="connsiteX5" fmla="*/ 495759 w 738130"/>
                <a:gd name="connsiteY5" fmla="*/ 0 h 850178"/>
                <a:gd name="connsiteX6" fmla="*/ 462709 w 738130"/>
                <a:gd name="connsiteY6" fmla="*/ 11016 h 850178"/>
                <a:gd name="connsiteX7" fmla="*/ 440675 w 738130"/>
                <a:gd name="connsiteY7" fmla="*/ 77118 h 850178"/>
                <a:gd name="connsiteX8" fmla="*/ 418641 w 738130"/>
                <a:gd name="connsiteY8" fmla="*/ 110168 h 850178"/>
                <a:gd name="connsiteX9" fmla="*/ 407624 w 738130"/>
                <a:gd name="connsiteY9" fmla="*/ 143219 h 850178"/>
                <a:gd name="connsiteX10" fmla="*/ 319489 w 738130"/>
                <a:gd name="connsiteY10" fmla="*/ 154236 h 850178"/>
                <a:gd name="connsiteX11" fmla="*/ 220337 w 738130"/>
                <a:gd name="connsiteY11" fmla="*/ 187286 h 850178"/>
                <a:gd name="connsiteX12" fmla="*/ 209321 w 738130"/>
                <a:gd name="connsiteY12" fmla="*/ 297455 h 850178"/>
                <a:gd name="connsiteX13" fmla="*/ 176270 w 738130"/>
                <a:gd name="connsiteY13" fmla="*/ 286438 h 850178"/>
                <a:gd name="connsiteX14" fmla="*/ 143219 w 738130"/>
                <a:gd name="connsiteY14" fmla="*/ 297455 h 850178"/>
                <a:gd name="connsiteX15" fmla="*/ 66101 w 738130"/>
                <a:gd name="connsiteY15" fmla="*/ 319489 h 850178"/>
                <a:gd name="connsiteX16" fmla="*/ 11017 w 738130"/>
                <a:gd name="connsiteY16" fmla="*/ 385590 h 850178"/>
                <a:gd name="connsiteX17" fmla="*/ 0 w 738130"/>
                <a:gd name="connsiteY17" fmla="*/ 418641 h 850178"/>
                <a:gd name="connsiteX18" fmla="*/ 11017 w 738130"/>
                <a:gd name="connsiteY18" fmla="*/ 484742 h 850178"/>
                <a:gd name="connsiteX19" fmla="*/ 77118 w 738130"/>
                <a:gd name="connsiteY19" fmla="*/ 517792 h 850178"/>
                <a:gd name="connsiteX20" fmla="*/ 132203 w 738130"/>
                <a:gd name="connsiteY20" fmla="*/ 506776 h 850178"/>
                <a:gd name="connsiteX21" fmla="*/ 154236 w 738130"/>
                <a:gd name="connsiteY21" fmla="*/ 473725 h 850178"/>
                <a:gd name="connsiteX22" fmla="*/ 66101 w 738130"/>
                <a:gd name="connsiteY22" fmla="*/ 495759 h 850178"/>
                <a:gd name="connsiteX23" fmla="*/ 55084 w 738130"/>
                <a:gd name="connsiteY23" fmla="*/ 627961 h 850178"/>
                <a:gd name="connsiteX24" fmla="*/ 121186 w 738130"/>
                <a:gd name="connsiteY24" fmla="*/ 672029 h 850178"/>
                <a:gd name="connsiteX25" fmla="*/ 154236 w 738130"/>
                <a:gd name="connsiteY25" fmla="*/ 661012 h 850178"/>
                <a:gd name="connsiteX26" fmla="*/ 143219 w 738130"/>
                <a:gd name="connsiteY26" fmla="*/ 694062 h 850178"/>
                <a:gd name="connsiteX27" fmla="*/ 110169 w 738130"/>
                <a:gd name="connsiteY27" fmla="*/ 771180 h 850178"/>
                <a:gd name="connsiteX28" fmla="*/ 121186 w 738130"/>
                <a:gd name="connsiteY28" fmla="*/ 826265 h 850178"/>
                <a:gd name="connsiteX29" fmla="*/ 209321 w 738130"/>
                <a:gd name="connsiteY29" fmla="*/ 826265 h 850178"/>
                <a:gd name="connsiteX30" fmla="*/ 275422 w 738130"/>
                <a:gd name="connsiteY30" fmla="*/ 771180 h 85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738130" h="850178">
                  <a:moveTo>
                    <a:pt x="738130" y="143219"/>
                  </a:moveTo>
                  <a:cubicBezTo>
                    <a:pt x="727113" y="132202"/>
                    <a:pt x="715219" y="121997"/>
                    <a:pt x="705080" y="110168"/>
                  </a:cubicBezTo>
                  <a:cubicBezTo>
                    <a:pt x="693131" y="96227"/>
                    <a:pt x="686135" y="77856"/>
                    <a:pt x="672029" y="66101"/>
                  </a:cubicBezTo>
                  <a:cubicBezTo>
                    <a:pt x="665256" y="60457"/>
                    <a:pt x="597255" y="44653"/>
                    <a:pt x="594911" y="44067"/>
                  </a:cubicBezTo>
                  <a:cubicBezTo>
                    <a:pt x="583894" y="36722"/>
                    <a:pt x="573960" y="27411"/>
                    <a:pt x="561860" y="22033"/>
                  </a:cubicBezTo>
                  <a:cubicBezTo>
                    <a:pt x="540636" y="12600"/>
                    <a:pt x="495759" y="0"/>
                    <a:pt x="495759" y="0"/>
                  </a:cubicBezTo>
                  <a:cubicBezTo>
                    <a:pt x="484742" y="3672"/>
                    <a:pt x="469459" y="1566"/>
                    <a:pt x="462709" y="11016"/>
                  </a:cubicBezTo>
                  <a:cubicBezTo>
                    <a:pt x="449209" y="29916"/>
                    <a:pt x="453559" y="57793"/>
                    <a:pt x="440675" y="77118"/>
                  </a:cubicBezTo>
                  <a:lnTo>
                    <a:pt x="418641" y="110168"/>
                  </a:lnTo>
                  <a:cubicBezTo>
                    <a:pt x="414969" y="121185"/>
                    <a:pt x="414878" y="134151"/>
                    <a:pt x="407624" y="143219"/>
                  </a:cubicBezTo>
                  <a:cubicBezTo>
                    <a:pt x="378558" y="179553"/>
                    <a:pt x="359889" y="162316"/>
                    <a:pt x="319489" y="154236"/>
                  </a:cubicBezTo>
                  <a:cubicBezTo>
                    <a:pt x="312070" y="155472"/>
                    <a:pt x="229449" y="159950"/>
                    <a:pt x="220337" y="187286"/>
                  </a:cubicBezTo>
                  <a:cubicBezTo>
                    <a:pt x="208666" y="222298"/>
                    <a:pt x="212993" y="260732"/>
                    <a:pt x="209321" y="297455"/>
                  </a:cubicBezTo>
                  <a:cubicBezTo>
                    <a:pt x="198304" y="293783"/>
                    <a:pt x="187883" y="286438"/>
                    <a:pt x="176270" y="286438"/>
                  </a:cubicBezTo>
                  <a:cubicBezTo>
                    <a:pt x="164657" y="286438"/>
                    <a:pt x="154385" y="294265"/>
                    <a:pt x="143219" y="297455"/>
                  </a:cubicBezTo>
                  <a:cubicBezTo>
                    <a:pt x="46385" y="325122"/>
                    <a:pt x="145346" y="293074"/>
                    <a:pt x="66101" y="319489"/>
                  </a:cubicBezTo>
                  <a:cubicBezTo>
                    <a:pt x="41736" y="343854"/>
                    <a:pt x="26355" y="354914"/>
                    <a:pt x="11017" y="385590"/>
                  </a:cubicBezTo>
                  <a:cubicBezTo>
                    <a:pt x="5824" y="395977"/>
                    <a:pt x="3672" y="407624"/>
                    <a:pt x="0" y="418641"/>
                  </a:cubicBezTo>
                  <a:cubicBezTo>
                    <a:pt x="3672" y="440675"/>
                    <a:pt x="1027" y="464763"/>
                    <a:pt x="11017" y="484742"/>
                  </a:cubicBezTo>
                  <a:cubicBezTo>
                    <a:pt x="19560" y="501828"/>
                    <a:pt x="61475" y="512578"/>
                    <a:pt x="77118" y="517792"/>
                  </a:cubicBezTo>
                  <a:cubicBezTo>
                    <a:pt x="95480" y="514120"/>
                    <a:pt x="115945" y="516066"/>
                    <a:pt x="132203" y="506776"/>
                  </a:cubicBezTo>
                  <a:cubicBezTo>
                    <a:pt x="143699" y="500207"/>
                    <a:pt x="165253" y="481070"/>
                    <a:pt x="154236" y="473725"/>
                  </a:cubicBezTo>
                  <a:cubicBezTo>
                    <a:pt x="145373" y="467817"/>
                    <a:pt x="81188" y="490730"/>
                    <a:pt x="66101" y="495759"/>
                  </a:cubicBezTo>
                  <a:cubicBezTo>
                    <a:pt x="36194" y="540620"/>
                    <a:pt x="16055" y="555477"/>
                    <a:pt x="55084" y="627961"/>
                  </a:cubicBezTo>
                  <a:cubicBezTo>
                    <a:pt x="67639" y="651277"/>
                    <a:pt x="121186" y="672029"/>
                    <a:pt x="121186" y="672029"/>
                  </a:cubicBezTo>
                  <a:cubicBezTo>
                    <a:pt x="132203" y="668357"/>
                    <a:pt x="146025" y="652801"/>
                    <a:pt x="154236" y="661012"/>
                  </a:cubicBezTo>
                  <a:cubicBezTo>
                    <a:pt x="162447" y="669223"/>
                    <a:pt x="147793" y="683388"/>
                    <a:pt x="143219" y="694062"/>
                  </a:cubicBezTo>
                  <a:cubicBezTo>
                    <a:pt x="102379" y="789357"/>
                    <a:pt x="136006" y="693672"/>
                    <a:pt x="110169" y="771180"/>
                  </a:cubicBezTo>
                  <a:cubicBezTo>
                    <a:pt x="113841" y="789542"/>
                    <a:pt x="110799" y="810685"/>
                    <a:pt x="121186" y="826265"/>
                  </a:cubicBezTo>
                  <a:cubicBezTo>
                    <a:pt x="137128" y="850178"/>
                    <a:pt x="199081" y="828313"/>
                    <a:pt x="209321" y="826265"/>
                  </a:cubicBezTo>
                  <a:cubicBezTo>
                    <a:pt x="278478" y="780160"/>
                    <a:pt x="275422" y="808678"/>
                    <a:pt x="275422" y="771180"/>
                  </a:cubicBezTo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401677" y="2082188"/>
              <a:ext cx="480175" cy="594911"/>
            </a:xfrm>
            <a:custGeom>
              <a:avLst/>
              <a:gdLst>
                <a:gd name="connsiteX0" fmla="*/ 11017 w 480175"/>
                <a:gd name="connsiteY0" fmla="*/ 99152 h 594911"/>
                <a:gd name="connsiteX1" fmla="*/ 0 w 480175"/>
                <a:gd name="connsiteY1" fmla="*/ 66101 h 594911"/>
                <a:gd name="connsiteX2" fmla="*/ 11017 w 480175"/>
                <a:gd name="connsiteY2" fmla="*/ 33051 h 594911"/>
                <a:gd name="connsiteX3" fmla="*/ 77118 w 480175"/>
                <a:gd name="connsiteY3" fmla="*/ 0 h 594911"/>
                <a:gd name="connsiteX4" fmla="*/ 132203 w 480175"/>
                <a:gd name="connsiteY4" fmla="*/ 55084 h 594911"/>
                <a:gd name="connsiteX5" fmla="*/ 143219 w 480175"/>
                <a:gd name="connsiteY5" fmla="*/ 88135 h 594911"/>
                <a:gd name="connsiteX6" fmla="*/ 319489 w 480175"/>
                <a:gd name="connsiteY6" fmla="*/ 99152 h 594911"/>
                <a:gd name="connsiteX7" fmla="*/ 308472 w 480175"/>
                <a:gd name="connsiteY7" fmla="*/ 209320 h 594911"/>
                <a:gd name="connsiteX8" fmla="*/ 319489 w 480175"/>
                <a:gd name="connsiteY8" fmla="*/ 165253 h 594911"/>
                <a:gd name="connsiteX9" fmla="*/ 440675 w 480175"/>
                <a:gd name="connsiteY9" fmla="*/ 187287 h 594911"/>
                <a:gd name="connsiteX10" fmla="*/ 451692 w 480175"/>
                <a:gd name="connsiteY10" fmla="*/ 220337 h 594911"/>
                <a:gd name="connsiteX11" fmla="*/ 473725 w 480175"/>
                <a:gd name="connsiteY11" fmla="*/ 253388 h 594911"/>
                <a:gd name="connsiteX12" fmla="*/ 462709 w 480175"/>
                <a:gd name="connsiteY12" fmla="*/ 352540 h 594911"/>
                <a:gd name="connsiteX13" fmla="*/ 440675 w 480175"/>
                <a:gd name="connsiteY13" fmla="*/ 319489 h 594911"/>
                <a:gd name="connsiteX14" fmla="*/ 473725 w 480175"/>
                <a:gd name="connsiteY14" fmla="*/ 341523 h 594911"/>
                <a:gd name="connsiteX15" fmla="*/ 462709 w 480175"/>
                <a:gd name="connsiteY15" fmla="*/ 506776 h 594911"/>
                <a:gd name="connsiteX16" fmla="*/ 385590 w 480175"/>
                <a:gd name="connsiteY16" fmla="*/ 550843 h 594911"/>
                <a:gd name="connsiteX17" fmla="*/ 319489 w 480175"/>
                <a:gd name="connsiteY17" fmla="*/ 561860 h 594911"/>
                <a:gd name="connsiteX18" fmla="*/ 308472 w 480175"/>
                <a:gd name="connsiteY18" fmla="*/ 594911 h 59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80175" h="594911">
                  <a:moveTo>
                    <a:pt x="11017" y="99152"/>
                  </a:moveTo>
                  <a:cubicBezTo>
                    <a:pt x="7345" y="88135"/>
                    <a:pt x="0" y="77714"/>
                    <a:pt x="0" y="66101"/>
                  </a:cubicBezTo>
                  <a:cubicBezTo>
                    <a:pt x="0" y="54488"/>
                    <a:pt x="3763" y="42119"/>
                    <a:pt x="11017" y="33051"/>
                  </a:cubicBezTo>
                  <a:cubicBezTo>
                    <a:pt x="26549" y="13636"/>
                    <a:pt x="55345" y="7258"/>
                    <a:pt x="77118" y="0"/>
                  </a:cubicBezTo>
                  <a:cubicBezTo>
                    <a:pt x="110167" y="22033"/>
                    <a:pt x="113843" y="18363"/>
                    <a:pt x="132203" y="55084"/>
                  </a:cubicBezTo>
                  <a:cubicBezTo>
                    <a:pt x="137396" y="65471"/>
                    <a:pt x="131915" y="85475"/>
                    <a:pt x="143219" y="88135"/>
                  </a:cubicBezTo>
                  <a:cubicBezTo>
                    <a:pt x="200525" y="101619"/>
                    <a:pt x="260732" y="95480"/>
                    <a:pt x="319489" y="99152"/>
                  </a:cubicBezTo>
                  <a:cubicBezTo>
                    <a:pt x="315817" y="135875"/>
                    <a:pt x="308472" y="172414"/>
                    <a:pt x="308472" y="209320"/>
                  </a:cubicBezTo>
                  <a:cubicBezTo>
                    <a:pt x="308472" y="224461"/>
                    <a:pt x="304554" y="167742"/>
                    <a:pt x="319489" y="165253"/>
                  </a:cubicBezTo>
                  <a:cubicBezTo>
                    <a:pt x="359988" y="158503"/>
                    <a:pt x="400280" y="179942"/>
                    <a:pt x="440675" y="187287"/>
                  </a:cubicBezTo>
                  <a:cubicBezTo>
                    <a:pt x="444347" y="198304"/>
                    <a:pt x="446499" y="209950"/>
                    <a:pt x="451692" y="220337"/>
                  </a:cubicBezTo>
                  <a:cubicBezTo>
                    <a:pt x="457613" y="232180"/>
                    <a:pt x="472625" y="240193"/>
                    <a:pt x="473725" y="253388"/>
                  </a:cubicBezTo>
                  <a:cubicBezTo>
                    <a:pt x="476487" y="286527"/>
                    <a:pt x="466381" y="319489"/>
                    <a:pt x="462709" y="352540"/>
                  </a:cubicBezTo>
                  <a:cubicBezTo>
                    <a:pt x="455364" y="341523"/>
                    <a:pt x="431313" y="328852"/>
                    <a:pt x="440675" y="319489"/>
                  </a:cubicBezTo>
                  <a:cubicBezTo>
                    <a:pt x="450037" y="310126"/>
                    <a:pt x="472178" y="328373"/>
                    <a:pt x="473725" y="341523"/>
                  </a:cubicBezTo>
                  <a:cubicBezTo>
                    <a:pt x="480175" y="396351"/>
                    <a:pt x="471785" y="452321"/>
                    <a:pt x="462709" y="506776"/>
                  </a:cubicBezTo>
                  <a:cubicBezTo>
                    <a:pt x="455514" y="549945"/>
                    <a:pt x="417982" y="544953"/>
                    <a:pt x="385590" y="550843"/>
                  </a:cubicBezTo>
                  <a:cubicBezTo>
                    <a:pt x="363613" y="554839"/>
                    <a:pt x="341523" y="558188"/>
                    <a:pt x="319489" y="561860"/>
                  </a:cubicBezTo>
                  <a:lnTo>
                    <a:pt x="308472" y="594911"/>
                  </a:lnTo>
                </a:path>
              </a:pathLst>
            </a:custGeom>
            <a:solidFill>
              <a:srgbClr val="FFFF00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267744" y="2996952"/>
              <a:ext cx="517793" cy="418641"/>
            </a:xfrm>
            <a:custGeom>
              <a:avLst/>
              <a:gdLst>
                <a:gd name="connsiteX0" fmla="*/ 0 w 517793"/>
                <a:gd name="connsiteY0" fmla="*/ 0 h 418641"/>
                <a:gd name="connsiteX1" fmla="*/ 0 w 517793"/>
                <a:gd name="connsiteY1" fmla="*/ 0 h 418641"/>
                <a:gd name="connsiteX2" fmla="*/ 11017 w 517793"/>
                <a:gd name="connsiteY2" fmla="*/ 121186 h 418641"/>
                <a:gd name="connsiteX3" fmla="*/ 33051 w 517793"/>
                <a:gd name="connsiteY3" fmla="*/ 231355 h 418641"/>
                <a:gd name="connsiteX4" fmla="*/ 99152 w 517793"/>
                <a:gd name="connsiteY4" fmla="*/ 418641 h 418641"/>
                <a:gd name="connsiteX5" fmla="*/ 231354 w 517793"/>
                <a:gd name="connsiteY5" fmla="*/ 319490 h 418641"/>
                <a:gd name="connsiteX6" fmla="*/ 220338 w 517793"/>
                <a:gd name="connsiteY6" fmla="*/ 242371 h 418641"/>
                <a:gd name="connsiteX7" fmla="*/ 220338 w 517793"/>
                <a:gd name="connsiteY7" fmla="*/ 242371 h 418641"/>
                <a:gd name="connsiteX8" fmla="*/ 341523 w 517793"/>
                <a:gd name="connsiteY8" fmla="*/ 341523 h 418641"/>
                <a:gd name="connsiteX9" fmla="*/ 374574 w 517793"/>
                <a:gd name="connsiteY9" fmla="*/ 319490 h 418641"/>
                <a:gd name="connsiteX10" fmla="*/ 396607 w 517793"/>
                <a:gd name="connsiteY10" fmla="*/ 209321 h 418641"/>
                <a:gd name="connsiteX11" fmla="*/ 341523 w 517793"/>
                <a:gd name="connsiteY11" fmla="*/ 110169 h 418641"/>
                <a:gd name="connsiteX12" fmla="*/ 396607 w 517793"/>
                <a:gd name="connsiteY12" fmla="*/ 165253 h 418641"/>
                <a:gd name="connsiteX13" fmla="*/ 517793 w 517793"/>
                <a:gd name="connsiteY13" fmla="*/ 154236 h 418641"/>
                <a:gd name="connsiteX14" fmla="*/ 517793 w 517793"/>
                <a:gd name="connsiteY14" fmla="*/ 154236 h 418641"/>
                <a:gd name="connsiteX15" fmla="*/ 330506 w 517793"/>
                <a:gd name="connsiteY15" fmla="*/ 99152 h 418641"/>
                <a:gd name="connsiteX16" fmla="*/ 143219 w 517793"/>
                <a:gd name="connsiteY16" fmla="*/ 55085 h 418641"/>
                <a:gd name="connsiteX17" fmla="*/ 0 w 517793"/>
                <a:gd name="connsiteY17" fmla="*/ 0 h 418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17793" h="418641">
                  <a:moveTo>
                    <a:pt x="0" y="0"/>
                  </a:moveTo>
                  <a:lnTo>
                    <a:pt x="0" y="0"/>
                  </a:lnTo>
                  <a:cubicBezTo>
                    <a:pt x="3672" y="40395"/>
                    <a:pt x="3968" y="81241"/>
                    <a:pt x="11017" y="121186"/>
                  </a:cubicBezTo>
                  <a:cubicBezTo>
                    <a:pt x="37696" y="272367"/>
                    <a:pt x="33051" y="119065"/>
                    <a:pt x="33051" y="231355"/>
                  </a:cubicBezTo>
                  <a:lnTo>
                    <a:pt x="99152" y="418641"/>
                  </a:lnTo>
                  <a:lnTo>
                    <a:pt x="231354" y="319490"/>
                  </a:lnTo>
                  <a:lnTo>
                    <a:pt x="220338" y="242371"/>
                  </a:lnTo>
                  <a:lnTo>
                    <a:pt x="220338" y="242371"/>
                  </a:lnTo>
                  <a:lnTo>
                    <a:pt x="341523" y="341523"/>
                  </a:lnTo>
                  <a:lnTo>
                    <a:pt x="374574" y="319490"/>
                  </a:lnTo>
                  <a:lnTo>
                    <a:pt x="396607" y="209321"/>
                  </a:lnTo>
                  <a:lnTo>
                    <a:pt x="341523" y="110169"/>
                  </a:lnTo>
                  <a:lnTo>
                    <a:pt x="396607" y="165253"/>
                  </a:lnTo>
                  <a:lnTo>
                    <a:pt x="517793" y="154236"/>
                  </a:lnTo>
                  <a:lnTo>
                    <a:pt x="517793" y="154236"/>
                  </a:lnTo>
                  <a:lnTo>
                    <a:pt x="330506" y="99152"/>
                  </a:lnTo>
                  <a:lnTo>
                    <a:pt x="143219" y="55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олилиния 14"/>
            <p:cNvSpPr/>
            <p:nvPr/>
          </p:nvSpPr>
          <p:spPr>
            <a:xfrm rot="20374518">
              <a:off x="1684861" y="2945347"/>
              <a:ext cx="616945" cy="484742"/>
            </a:xfrm>
            <a:custGeom>
              <a:avLst/>
              <a:gdLst>
                <a:gd name="connsiteX0" fmla="*/ 616945 w 616945"/>
                <a:gd name="connsiteY0" fmla="*/ 143219 h 484742"/>
                <a:gd name="connsiteX1" fmla="*/ 484742 w 616945"/>
                <a:gd name="connsiteY1" fmla="*/ 352539 h 484742"/>
                <a:gd name="connsiteX2" fmla="*/ 308473 w 616945"/>
                <a:gd name="connsiteY2" fmla="*/ 484742 h 484742"/>
                <a:gd name="connsiteX3" fmla="*/ 165253 w 616945"/>
                <a:gd name="connsiteY3" fmla="*/ 484742 h 484742"/>
                <a:gd name="connsiteX4" fmla="*/ 132203 w 616945"/>
                <a:gd name="connsiteY4" fmla="*/ 407624 h 484742"/>
                <a:gd name="connsiteX5" fmla="*/ 220338 w 616945"/>
                <a:gd name="connsiteY5" fmla="*/ 352539 h 484742"/>
                <a:gd name="connsiteX6" fmla="*/ 275422 w 616945"/>
                <a:gd name="connsiteY6" fmla="*/ 253387 h 484742"/>
                <a:gd name="connsiteX7" fmla="*/ 55085 w 616945"/>
                <a:gd name="connsiteY7" fmla="*/ 341522 h 484742"/>
                <a:gd name="connsiteX8" fmla="*/ 55085 w 616945"/>
                <a:gd name="connsiteY8" fmla="*/ 341522 h 484742"/>
                <a:gd name="connsiteX9" fmla="*/ 0 w 616945"/>
                <a:gd name="connsiteY9" fmla="*/ 209320 h 484742"/>
                <a:gd name="connsiteX10" fmla="*/ 176270 w 616945"/>
                <a:gd name="connsiteY10" fmla="*/ 165253 h 484742"/>
                <a:gd name="connsiteX11" fmla="*/ 264405 w 616945"/>
                <a:gd name="connsiteY11" fmla="*/ 154236 h 484742"/>
                <a:gd name="connsiteX12" fmla="*/ 110169 w 616945"/>
                <a:gd name="connsiteY12" fmla="*/ 132202 h 484742"/>
                <a:gd name="connsiteX13" fmla="*/ 66102 w 616945"/>
                <a:gd name="connsiteY13" fmla="*/ 99151 h 484742"/>
                <a:gd name="connsiteX14" fmla="*/ 165253 w 616945"/>
                <a:gd name="connsiteY14" fmla="*/ 0 h 484742"/>
                <a:gd name="connsiteX15" fmla="*/ 352540 w 616945"/>
                <a:gd name="connsiteY15" fmla="*/ 66101 h 484742"/>
                <a:gd name="connsiteX16" fmla="*/ 473726 w 616945"/>
                <a:gd name="connsiteY16" fmla="*/ 154236 h 484742"/>
                <a:gd name="connsiteX17" fmla="*/ 616945 w 616945"/>
                <a:gd name="connsiteY17" fmla="*/ 143219 h 484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16945" h="484742">
                  <a:moveTo>
                    <a:pt x="616945" y="143219"/>
                  </a:moveTo>
                  <a:lnTo>
                    <a:pt x="484742" y="352539"/>
                  </a:lnTo>
                  <a:lnTo>
                    <a:pt x="308473" y="484742"/>
                  </a:lnTo>
                  <a:lnTo>
                    <a:pt x="165253" y="484742"/>
                  </a:lnTo>
                  <a:lnTo>
                    <a:pt x="132203" y="407624"/>
                  </a:lnTo>
                  <a:lnTo>
                    <a:pt x="220338" y="352539"/>
                  </a:lnTo>
                  <a:lnTo>
                    <a:pt x="275422" y="253387"/>
                  </a:lnTo>
                  <a:lnTo>
                    <a:pt x="55085" y="341522"/>
                  </a:lnTo>
                  <a:lnTo>
                    <a:pt x="55085" y="341522"/>
                  </a:lnTo>
                  <a:lnTo>
                    <a:pt x="0" y="209320"/>
                  </a:lnTo>
                  <a:lnTo>
                    <a:pt x="176270" y="165253"/>
                  </a:lnTo>
                  <a:lnTo>
                    <a:pt x="264405" y="154236"/>
                  </a:lnTo>
                  <a:lnTo>
                    <a:pt x="110169" y="132202"/>
                  </a:lnTo>
                  <a:lnTo>
                    <a:pt x="66102" y="99151"/>
                  </a:lnTo>
                  <a:lnTo>
                    <a:pt x="165253" y="0"/>
                  </a:lnTo>
                  <a:lnTo>
                    <a:pt x="352540" y="66101"/>
                  </a:lnTo>
                  <a:lnTo>
                    <a:pt x="473726" y="154236"/>
                  </a:lnTo>
                  <a:lnTo>
                    <a:pt x="616945" y="14321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Выноска-облако 15"/>
          <p:cNvSpPr/>
          <p:nvPr/>
        </p:nvSpPr>
        <p:spPr>
          <a:xfrm>
            <a:off x="3563888" y="2060848"/>
            <a:ext cx="3024336" cy="936104"/>
          </a:xfrm>
          <a:prstGeom prst="cloudCallout">
            <a:avLst>
              <a:gd name="adj1" fmla="val -88224"/>
              <a:gd name="adj2" fmla="val 31770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Ш Ш Ш Ш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Понаблюдаем! </a:t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Проверим звуки на шум и голос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Произнесите звук К. Услышали голос?</a:t>
            </a:r>
          </a:p>
          <a:p>
            <a:r>
              <a:rPr lang="ru-RU" dirty="0" smtClean="0"/>
              <a:t>Нет</a:t>
            </a:r>
          </a:p>
          <a:p>
            <a:r>
              <a:rPr lang="ru-RU" dirty="0" smtClean="0"/>
              <a:t>А теперь подключите голос. Что получится?</a:t>
            </a:r>
          </a:p>
          <a:p>
            <a:r>
              <a:rPr lang="ru-RU" dirty="0" smtClean="0"/>
              <a:t>Г</a:t>
            </a:r>
          </a:p>
          <a:p>
            <a:r>
              <a:rPr lang="ru-RU" dirty="0" smtClean="0"/>
              <a:t>Теперь произнесите звук Б</a:t>
            </a:r>
          </a:p>
          <a:p>
            <a:r>
              <a:rPr lang="ru-RU" dirty="0" smtClean="0"/>
              <a:t>А теперь выключите голос. Что получилось?</a:t>
            </a:r>
          </a:p>
          <a:p>
            <a:r>
              <a:rPr lang="ru-RU" dirty="0" smtClean="0"/>
              <a:t>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50"/>
                </a:solidFill>
              </a:rPr>
              <a:t>А теперь понаблюдаем за органами речи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делают ваши губы, если мы произносим звуки В и Ф?</a:t>
            </a:r>
          </a:p>
          <a:p>
            <a:r>
              <a:rPr lang="ru-RU" dirty="0" smtClean="0"/>
              <a:t>Верхние зубы касаются нижней губы</a:t>
            </a:r>
          </a:p>
          <a:p>
            <a:r>
              <a:rPr lang="ru-RU" dirty="0" smtClean="0"/>
              <a:t>А что происходит с голосом?</a:t>
            </a:r>
          </a:p>
          <a:p>
            <a:r>
              <a:rPr lang="ru-RU" dirty="0" smtClean="0"/>
              <a:t>Он то есть, то его 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З</a:t>
            </a:r>
            <a:r>
              <a:rPr lang="ru-RU" b="1" dirty="0" smtClean="0">
                <a:solidFill>
                  <a:srgbClr val="00B050"/>
                </a:solidFill>
              </a:rPr>
              <a:t>вуки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1340768"/>
            <a:ext cx="266429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Гласные</a:t>
            </a:r>
            <a:endParaRPr lang="ru-RU" sz="32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148064" y="1340768"/>
            <a:ext cx="2664296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Согласные</a:t>
            </a:r>
            <a:endParaRPr lang="ru-RU" sz="3200" b="1" dirty="0"/>
          </a:p>
        </p:txBody>
      </p:sp>
      <p:sp>
        <p:nvSpPr>
          <p:cNvPr id="7" name="Загнутый угол 6"/>
          <p:cNvSpPr/>
          <p:nvPr/>
        </p:nvSpPr>
        <p:spPr>
          <a:xfrm>
            <a:off x="827584" y="2348880"/>
            <a:ext cx="2880320" cy="194421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Участвует только голос</a:t>
            </a:r>
            <a:endParaRPr lang="ru-RU" sz="2800" b="1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4499992" y="2348880"/>
            <a:ext cx="1800200" cy="194421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Участвует шум</a:t>
            </a:r>
            <a:endParaRPr lang="ru-RU" sz="2800" b="1" dirty="0"/>
          </a:p>
        </p:txBody>
      </p:sp>
      <p:sp>
        <p:nvSpPr>
          <p:cNvPr id="9" name="Загнутый угол 8"/>
          <p:cNvSpPr/>
          <p:nvPr/>
        </p:nvSpPr>
        <p:spPr>
          <a:xfrm>
            <a:off x="6732240" y="2348880"/>
            <a:ext cx="1800200" cy="1944216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Участвует шум и голос</a:t>
            </a:r>
            <a:endParaRPr lang="ru-RU" sz="2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55976" y="4437112"/>
            <a:ext cx="2016224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Глухие</a:t>
            </a:r>
            <a:endParaRPr lang="ru-RU" sz="2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88224" y="4437112"/>
            <a:ext cx="2016224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Звонкие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3568" y="2348880"/>
          <a:ext cx="662473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Трапеция 3"/>
          <p:cNvSpPr/>
          <p:nvPr/>
        </p:nvSpPr>
        <p:spPr>
          <a:xfrm>
            <a:off x="683568" y="1916832"/>
            <a:ext cx="6624736" cy="432048"/>
          </a:xfrm>
          <a:prstGeom prst="trapezoid">
            <a:avLst/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 О Г Л А С Н Ы Е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2348880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ЗВОНКИЕ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2708920"/>
            <a:ext cx="1331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ГЛУХИЕ</a:t>
            </a:r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2348880"/>
          <a:ext cx="662473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  <a:gridCol w="4731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Ж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Ш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Из стихотворного отрывка выпишите вначале все звонкие, а затем – все глухие, которые входят в одну из пар, живущих в доме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548680"/>
            <a:ext cx="663508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Ветер осенний в лесах подымается</a:t>
            </a:r>
          </a:p>
          <a:p>
            <a:pPr>
              <a:buNone/>
            </a:pPr>
            <a:r>
              <a:rPr lang="ru-RU" b="1" dirty="0" smtClean="0"/>
              <a:t>Шумно по чащам идёт.</a:t>
            </a:r>
          </a:p>
          <a:p>
            <a:pPr>
              <a:buNone/>
            </a:pPr>
            <a:r>
              <a:rPr lang="ru-RU" b="1" dirty="0" smtClean="0"/>
              <a:t>Мёртвые листья срывает и весело</a:t>
            </a:r>
          </a:p>
          <a:p>
            <a:pPr>
              <a:buNone/>
            </a:pPr>
            <a:r>
              <a:rPr lang="ru-RU" b="1" dirty="0" smtClean="0"/>
              <a:t>В бешеной пляске несёт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4581128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Звонкие: В, Д, Б; </a:t>
            </a:r>
          </a:p>
          <a:p>
            <a:pPr algn="ctr"/>
            <a:r>
              <a:rPr lang="ru-RU" sz="2400" b="1" dirty="0" smtClean="0"/>
              <a:t>Глухие: Т, С, Ш, П, 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Есть звонкие одиночки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755576" y="2780928"/>
            <a:ext cx="7931224" cy="3345235"/>
          </a:xfrm>
        </p:spPr>
        <p:txBody>
          <a:bodyPr/>
          <a:lstStyle/>
          <a:p>
            <a:r>
              <a:rPr lang="ru-RU" b="1" dirty="0" smtClean="0"/>
              <a:t>Поселите их в наш дом согласных. На каком этаже они будут жить?</a:t>
            </a:r>
          </a:p>
          <a:p>
            <a:r>
              <a:rPr lang="ru-RU" b="1" dirty="0" smtClean="0"/>
              <a:t>Комнаты под ними будут пустыми: ведь у них нет глухой пары, они всегда звонкие.</a:t>
            </a:r>
            <a:endParaRPr lang="ru-RU" b="1" dirty="0"/>
          </a:p>
        </p:txBody>
      </p:sp>
      <p:pic>
        <p:nvPicPr>
          <p:cNvPr id="9" name="Содержимое 6" descr="звонкие0001.bmp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10000" contrast="30000"/>
          </a:blip>
          <a:stretch>
            <a:fillRect/>
          </a:stretch>
        </p:blipFill>
        <p:spPr>
          <a:xfrm>
            <a:off x="2627784" y="1196752"/>
            <a:ext cx="3847424" cy="132602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Есть и глухие одиночки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683568" y="3501008"/>
            <a:ext cx="8003232" cy="2625155"/>
          </a:xfrm>
        </p:spPr>
        <p:txBody>
          <a:bodyPr/>
          <a:lstStyle/>
          <a:p>
            <a:r>
              <a:rPr lang="ru-RU" b="1" dirty="0" smtClean="0"/>
              <a:t>Поселите их на первый этаж, где живут глухие согласные. Вам ясно, что комнаты над ними пустуют: у них нет звонкой пары.</a:t>
            </a:r>
            <a:endParaRPr lang="ru-RU" b="1" dirty="0"/>
          </a:p>
        </p:txBody>
      </p:sp>
      <p:pic>
        <p:nvPicPr>
          <p:cNvPr id="9" name="Содержимое 6" descr="глухие0001.bmp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10000" contrast="20000"/>
          </a:blip>
          <a:stretch>
            <a:fillRect/>
          </a:stretch>
        </p:blipFill>
        <p:spPr>
          <a:xfrm>
            <a:off x="2123728" y="1196752"/>
            <a:ext cx="4896544" cy="22208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469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Согласные звуки</vt:lpstr>
      <vt:lpstr>Побеседуем!</vt:lpstr>
      <vt:lpstr>Понаблюдаем!  Проверим звуки на шум и голос</vt:lpstr>
      <vt:lpstr>А теперь понаблюдаем за органами речи</vt:lpstr>
      <vt:lpstr>Звуки</vt:lpstr>
      <vt:lpstr>Слайд 6</vt:lpstr>
      <vt:lpstr>Из стихотворного отрывка выпишите вначале все звонкие, а затем – все глухие, которые входят в одну из пар, живущих в доме</vt:lpstr>
      <vt:lpstr>Есть звонкие одиночки</vt:lpstr>
      <vt:lpstr>Есть и глухие одиночки</vt:lpstr>
      <vt:lpstr>Выпишите из стихотворения слова, в которых есть только звонкие согласные</vt:lpstr>
      <vt:lpstr>Выпишите из стихотворных строчек слова, в которых есть только глухие согласные</vt:lpstr>
      <vt:lpstr>Перепишите слова в следующем порядке: сначала те, в которых есть только глухие согласные, потом те, в которых только звонкие, и, наконец, те, в которых есть и звонкие, и глухие.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Согласные звуки</dc:title>
  <dc:creator>Инесса</dc:creator>
  <cp:lastModifiedBy>Инесса</cp:lastModifiedBy>
  <cp:revision>8</cp:revision>
  <dcterms:created xsi:type="dcterms:W3CDTF">2013-11-18T15:27:41Z</dcterms:created>
  <dcterms:modified xsi:type="dcterms:W3CDTF">2013-11-18T16:29:58Z</dcterms:modified>
</cp:coreProperties>
</file>