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Систематизация и обобщение по теме «Сложное бессоюзное предложение»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9 классе</a:t>
            </a:r>
            <a:endParaRPr lang="ru-RU" dirty="0"/>
          </a:p>
        </p:txBody>
      </p:sp>
      <p:pic>
        <p:nvPicPr>
          <p:cNvPr id="4" name="Рисунок 3" descr="знания 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714620"/>
            <a:ext cx="311467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Определите смысловые отношения между частями сложного бессоюзного предложения и расставьте недостающие знаки препинания.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При фосфорическом свете ему была ясно видна невысокая городьба из </a:t>
            </a:r>
            <a:r>
              <a:rPr lang="ru-RU" sz="2400" b="1" dirty="0" smtClean="0"/>
              <a:t>валежника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r>
              <a:rPr lang="ru-RU" sz="2400" b="1" dirty="0" smtClean="0"/>
              <a:t> </a:t>
            </a:r>
            <a:r>
              <a:rPr lang="ru-RU" sz="2400" b="1" dirty="0" smtClean="0"/>
              <a:t>он видел даже первую плаху.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Ветка лиственницы сдернула шапку из головы Алешки, но тому некогда было подымать </a:t>
            </a:r>
            <a:r>
              <a:rPr lang="ru-RU" sz="2400" b="1" dirty="0" smtClean="0"/>
              <a:t>ее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Макар уже настигал его с яростным криком.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Взглянув себе под </a:t>
            </a:r>
            <a:r>
              <a:rPr lang="ru-RU" sz="2400" b="1" dirty="0" smtClean="0"/>
              <a:t>ноги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он так же не увидел </a:t>
            </a:r>
            <a:r>
              <a:rPr lang="ru-RU" sz="2400" b="1" dirty="0" smtClean="0"/>
              <a:t>следов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снег был чист и гладок, как скатерть.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Они шли уже целую </a:t>
            </a:r>
            <a:r>
              <a:rPr lang="ru-RU" sz="2400" b="1" dirty="0" smtClean="0"/>
              <a:t>неделю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так много они оставили за собой падей и сопок, рек и </a:t>
            </a:r>
            <a:r>
              <a:rPr lang="ru-RU" sz="2400" b="1" dirty="0" smtClean="0"/>
              <a:t>озер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так много прошли они лесов и равнин. </a:t>
            </a:r>
          </a:p>
          <a:p>
            <a:pPr marL="539496" indent="-457200"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4" name="Рисунок 3" descr="внимани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100955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Определите смысловые отношения между частями сложного бессоюзного предложения и расставьте недостающие знаки препинания.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endParaRPr lang="ru-RU" sz="2400" b="1" dirty="0" smtClean="0"/>
          </a:p>
          <a:p>
            <a:pPr marL="539496" indent="-457200">
              <a:buNone/>
            </a:pPr>
            <a:r>
              <a:rPr lang="ru-RU" sz="2400" b="1" dirty="0" smtClean="0"/>
              <a:t>5. Между </a:t>
            </a:r>
            <a:r>
              <a:rPr lang="ru-RU" sz="2400" b="1" dirty="0" smtClean="0"/>
              <a:t>другими фигурами Макару попался незнакомый </a:t>
            </a:r>
            <a:r>
              <a:rPr lang="ru-RU" sz="2400" b="1" dirty="0" smtClean="0"/>
              <a:t>старик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r>
              <a:rPr lang="ru-RU" sz="2400" b="1" dirty="0" smtClean="0"/>
              <a:t> </a:t>
            </a:r>
            <a:r>
              <a:rPr lang="ru-RU" sz="2400" b="1" dirty="0" smtClean="0"/>
              <a:t>он был, очевидно, </a:t>
            </a:r>
            <a:r>
              <a:rPr lang="ru-RU" sz="2400" b="1" dirty="0" err="1" smtClean="0"/>
              <a:t>чалганец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r>
              <a:rPr lang="ru-RU" sz="2400" b="1" dirty="0" smtClean="0"/>
              <a:t> </a:t>
            </a:r>
            <a:r>
              <a:rPr lang="ru-RU" sz="2400" b="1" dirty="0" smtClean="0"/>
              <a:t>это было видно по </a:t>
            </a:r>
            <a:r>
              <a:rPr lang="ru-RU" sz="2400" b="1" dirty="0" smtClean="0"/>
              <a:t>лицу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по </a:t>
            </a:r>
            <a:r>
              <a:rPr lang="ru-RU" sz="2400" b="1" dirty="0" smtClean="0"/>
              <a:t>одежде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даже по походке. </a:t>
            </a:r>
          </a:p>
          <a:p>
            <a:pPr marL="539496" indent="-457200">
              <a:buNone/>
            </a:pPr>
            <a:r>
              <a:rPr lang="ru-RU" sz="2400" b="1" dirty="0" smtClean="0"/>
              <a:t>6. Вот </a:t>
            </a:r>
            <a:r>
              <a:rPr lang="ru-RU" sz="2400" b="1" dirty="0" smtClean="0"/>
              <a:t>подходим к реке под </a:t>
            </a:r>
            <a:r>
              <a:rPr lang="ru-RU" sz="2400" b="1" dirty="0" smtClean="0"/>
              <a:t>вечер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видим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на берегу люди какие – то. </a:t>
            </a:r>
          </a:p>
          <a:p>
            <a:pPr marL="539496" indent="-457200">
              <a:buNone/>
            </a:pPr>
            <a:r>
              <a:rPr lang="ru-RU" sz="2400" b="1" dirty="0" smtClean="0"/>
              <a:t>7. Клубы </a:t>
            </a:r>
            <a:r>
              <a:rPr lang="ru-RU" sz="2400" b="1" dirty="0" smtClean="0"/>
              <a:t>дыма, дружно поднимаясь изо всех слободских </a:t>
            </a:r>
            <a:r>
              <a:rPr lang="ru-RU" sz="2400" b="1" dirty="0" smtClean="0"/>
              <a:t>изб, </a:t>
            </a:r>
            <a:r>
              <a:rPr lang="ru-RU" sz="2400" b="1" dirty="0" smtClean="0"/>
              <a:t>не стояли прямыми, неподвижными столбами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ru-RU" sz="2400" b="1" dirty="0" smtClean="0"/>
              <a:t>их </a:t>
            </a:r>
            <a:r>
              <a:rPr lang="ru-RU" sz="2400" b="1" dirty="0" smtClean="0"/>
              <a:t>гнуло к </a:t>
            </a:r>
            <a:r>
              <a:rPr lang="ru-RU" sz="2400" b="1" dirty="0" smtClean="0"/>
              <a:t>западу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веял восточный ветер. 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внимани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100955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Потренируемся!</a:t>
            </a:r>
            <a:endParaRPr lang="ru-RU" dirty="0"/>
          </a:p>
        </p:txBody>
      </p:sp>
      <p:pic>
        <p:nvPicPr>
          <p:cNvPr id="5" name="Рисунок 4" descr="куча знаний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785926"/>
            <a:ext cx="2352687" cy="3493916"/>
          </a:xfrm>
          <a:prstGeom prst="rect">
            <a:avLst/>
          </a:prstGeom>
        </p:spPr>
      </p:pic>
      <p:pic>
        <p:nvPicPr>
          <p:cNvPr id="6" name="Рисунок 5" descr="девочка думает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500042"/>
            <a:ext cx="1428760" cy="2000264"/>
          </a:xfrm>
          <a:prstGeom prst="rect">
            <a:avLst/>
          </a:prstGeom>
        </p:spPr>
      </p:pic>
      <p:pic>
        <p:nvPicPr>
          <p:cNvPr id="7" name="Рисунок 6" descr="девочка с книжкой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857628"/>
            <a:ext cx="2763243" cy="2763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Какое утверждение является неверным?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А) В бессоюзных сложных предложениях простые предложения связываются в устной речи интонацией</a:t>
            </a:r>
          </a:p>
          <a:p>
            <a:pPr>
              <a:buNone/>
            </a:pPr>
            <a:r>
              <a:rPr lang="ru-RU" sz="2800" b="1" dirty="0" smtClean="0"/>
              <a:t>Б) Смысловые отношения в бессоюзных сложных предложениях зависят от содержания входящих в них простых предложений</a:t>
            </a:r>
          </a:p>
          <a:p>
            <a:pPr>
              <a:buNone/>
            </a:pPr>
            <a:r>
              <a:rPr lang="ru-RU" sz="2800" b="1" dirty="0" smtClean="0"/>
              <a:t>В) Знаки препинания в бессоюзных сложных предложений не зависят от характера смысловых отношений между его частями</a:t>
            </a:r>
            <a:endParaRPr lang="ru-RU" sz="2800" b="1" dirty="0"/>
          </a:p>
        </p:txBody>
      </p:sp>
      <p:sp>
        <p:nvSpPr>
          <p:cNvPr id="5" name="Солнце 4"/>
          <p:cNvSpPr/>
          <p:nvPr/>
        </p:nvSpPr>
        <p:spPr>
          <a:xfrm>
            <a:off x="142844" y="928670"/>
            <a:ext cx="1285884" cy="1357322"/>
          </a:xfrm>
          <a:prstGeom prst="su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сень (2).jpg"/>
          <p:cNvPicPr>
            <a:picLocks noChangeAspect="1"/>
          </p:cNvPicPr>
          <p:nvPr/>
        </p:nvPicPr>
        <p:blipFill>
          <a:blip r:embed="rId2">
            <a:lum bright="41000" contrast="-43000"/>
          </a:blip>
          <a:stretch>
            <a:fillRect/>
          </a:stretch>
        </p:blipFill>
        <p:spPr>
          <a:xfrm>
            <a:off x="222250" y="254000"/>
            <a:ext cx="8699500" cy="635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2. Из данных простых предложений составьте три сложных, используя различные способы связи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Наступает время грибной охоты</a:t>
            </a:r>
          </a:p>
          <a:p>
            <a:r>
              <a:rPr lang="ru-RU" b="1" dirty="0" smtClean="0"/>
              <a:t>Трудно усидеть дома</a:t>
            </a:r>
          </a:p>
          <a:p>
            <a:r>
              <a:rPr lang="ru-RU" b="1" dirty="0" smtClean="0"/>
              <a:t>Лес зовёт и манит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Допишите, образуя БСП: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67084"/>
          </a:xfrm>
          <a:solidFill>
            <a:schemeClr val="accent3">
              <a:lumMod val="20000"/>
              <a:lumOff val="80000"/>
              <a:alpha val="61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i="1" dirty="0" smtClean="0"/>
              <a:t>А) Нас охватило чувство страха … (причина)</a:t>
            </a:r>
          </a:p>
          <a:p>
            <a:pPr>
              <a:buNone/>
            </a:pPr>
            <a:r>
              <a:rPr lang="ru-RU" b="1" i="1" dirty="0" smtClean="0"/>
              <a:t>Б) Я давно написал другу письмо … (противопоставление)</a:t>
            </a:r>
          </a:p>
          <a:p>
            <a:pPr>
              <a:buNone/>
            </a:pPr>
            <a:r>
              <a:rPr lang="ru-RU" b="1" i="1" dirty="0" smtClean="0"/>
              <a:t>В) Раздался удар грома … (быстрая смена событий)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4. Перепишите сложные союзные предложения, перестроив их в бессоюзные. Расставьте знаки препинания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2428892"/>
          </a:xfrm>
          <a:solidFill>
            <a:schemeClr val="accent3">
              <a:lumMod val="20000"/>
              <a:lumOff val="80000"/>
              <a:alpha val="51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i="1" dirty="0" smtClean="0"/>
              <a:t>А. Любите книгу, так как она открывает вам много интересного.</a:t>
            </a:r>
          </a:p>
          <a:p>
            <a:pPr>
              <a:buNone/>
            </a:pPr>
            <a:r>
              <a:rPr lang="ru-RU" b="1" i="1" dirty="0" smtClean="0"/>
              <a:t>Б. Я повторил приглашение, но он ничего не ответил.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sz="3200" dirty="0" smtClean="0"/>
              <a:t>Продолжите предложение </a:t>
            </a:r>
            <a:r>
              <a:rPr lang="ru-RU" sz="3200" b="1" i="1" dirty="0" smtClean="0"/>
              <a:t>Даша задумчиво перелистывала страницы книги…,</a:t>
            </a:r>
            <a:r>
              <a:rPr lang="ru-RU" sz="3200" dirty="0" smtClean="0"/>
              <a:t> чтобы получились предложения следующих типов: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3214710"/>
          </a:xfrm>
          <a:solidFill>
            <a:schemeClr val="accent3">
              <a:lumMod val="20000"/>
              <a:lumOff val="80000"/>
              <a:alpha val="56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А простое с однородными членами (без союзов)</a:t>
            </a:r>
          </a:p>
          <a:p>
            <a:pPr>
              <a:buNone/>
            </a:pPr>
            <a:r>
              <a:rPr lang="ru-RU" sz="2800" b="1" dirty="0" smtClean="0"/>
              <a:t>Б бессоюзное сложное предложение, между частями которого надо поставить запятую</a:t>
            </a:r>
          </a:p>
          <a:p>
            <a:pPr>
              <a:buNone/>
            </a:pPr>
            <a:r>
              <a:rPr lang="ru-RU" sz="2800" b="1" dirty="0" smtClean="0"/>
              <a:t>В </a:t>
            </a:r>
            <a:r>
              <a:rPr lang="ru-RU" sz="2800" b="1" dirty="0" smtClean="0"/>
              <a:t>бессоюзное сложное предложение, между частями которого надо поставить </a:t>
            </a:r>
            <a:r>
              <a:rPr lang="ru-RU" sz="2800" b="1" dirty="0" smtClean="0"/>
              <a:t>точку с запятой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6. Какова роль тире в предложении </a:t>
            </a:r>
            <a:r>
              <a:rPr lang="ru-RU" sz="3200" b="1" i="1" dirty="0" smtClean="0"/>
              <a:t>Высоко над нами зашумел ветер – предвестник бурана.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А) разделяет подлежащее и сказуемое</a:t>
            </a:r>
          </a:p>
          <a:p>
            <a:pPr>
              <a:buNone/>
            </a:pPr>
            <a:r>
              <a:rPr lang="ru-RU" b="1" dirty="0" smtClean="0"/>
              <a:t>Б) обозначает пропуск члена предложения</a:t>
            </a:r>
          </a:p>
          <a:p>
            <a:pPr>
              <a:buNone/>
            </a:pPr>
            <a:r>
              <a:rPr lang="ru-RU" b="1" dirty="0" smtClean="0"/>
              <a:t>В) Разделяет части сложного бессоюзного предложения</a:t>
            </a:r>
          </a:p>
          <a:p>
            <a:pPr>
              <a:buNone/>
            </a:pPr>
            <a:r>
              <a:rPr lang="ru-RU" b="1" dirty="0" smtClean="0"/>
              <a:t>Г) отделяет приложение</a:t>
            </a:r>
            <a:endParaRPr lang="ru-RU" b="1" dirty="0"/>
          </a:p>
        </p:txBody>
      </p:sp>
      <p:sp>
        <p:nvSpPr>
          <p:cNvPr id="4" name="Солнце 3"/>
          <p:cNvSpPr/>
          <p:nvPr/>
        </p:nvSpPr>
        <p:spPr>
          <a:xfrm>
            <a:off x="142844" y="928670"/>
            <a:ext cx="1285884" cy="1357322"/>
          </a:xfrm>
          <a:prstGeom prst="su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7. Укажите, почему стоит тире в БСП </a:t>
            </a:r>
            <a:r>
              <a:rPr lang="ru-RU" sz="3200" b="1" i="1" dirty="0" smtClean="0"/>
              <a:t>Для рыбы нужна чистая вода – будем охранять наши водоёмы.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А) Содержание одного предложения противопоставлено содержанию другого</a:t>
            </a:r>
          </a:p>
          <a:p>
            <a:pPr>
              <a:buNone/>
            </a:pPr>
            <a:r>
              <a:rPr lang="ru-RU" b="1" dirty="0" smtClean="0"/>
              <a:t>Б) Предложения рисуют быструю смену событий</a:t>
            </a:r>
          </a:p>
          <a:p>
            <a:pPr>
              <a:buNone/>
            </a:pPr>
            <a:r>
              <a:rPr lang="ru-RU" b="1" dirty="0" smtClean="0"/>
              <a:t>В) Второе предложение заключает в себе вывод, следствие из того, о чём говорится в первом предложении</a:t>
            </a:r>
            <a:endParaRPr lang="ru-RU" b="1" dirty="0"/>
          </a:p>
        </p:txBody>
      </p:sp>
      <p:sp>
        <p:nvSpPr>
          <p:cNvPr id="4" name="Солнце 3"/>
          <p:cNvSpPr/>
          <p:nvPr/>
        </p:nvSpPr>
        <p:spPr>
          <a:xfrm>
            <a:off x="142844" y="928670"/>
            <a:ext cx="1285884" cy="1357322"/>
          </a:xfrm>
          <a:prstGeom prst="su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Определите значения данных бессоюзных сложных предложений, объясните употребление в них запятой и точки с запятой. </a:t>
            </a:r>
            <a:r>
              <a:rPr lang="ru-RU" sz="2400" dirty="0" smtClean="0"/>
              <a:t>(Устно)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AutoNum type="arabicPeriod"/>
            </a:pPr>
            <a:r>
              <a:rPr lang="ru-RU" sz="2400" b="1" dirty="0" smtClean="0"/>
              <a:t>По </a:t>
            </a:r>
            <a:r>
              <a:rPr lang="ru-RU" sz="2400" b="1" dirty="0" smtClean="0"/>
              <a:t>расчищенному месту побежали изгороди, стали скирды и стога, разрастались маленькие дымные </a:t>
            </a:r>
            <a:r>
              <a:rPr lang="ru-RU" sz="2400" b="1" dirty="0" err="1" smtClean="0"/>
              <a:t>юртенки</a:t>
            </a:r>
            <a:r>
              <a:rPr lang="ru-RU" sz="2400" b="1" dirty="0" smtClean="0"/>
              <a:t>; наконец, точно победное знамя, на холмике из середины поселка выстрелила к небу колокольня</a:t>
            </a:r>
            <a:r>
              <a:rPr lang="ru-RU" sz="2400" b="1" dirty="0" smtClean="0"/>
              <a:t>.</a:t>
            </a:r>
          </a:p>
          <a:p>
            <a:pPr marL="539496" indent="-457200">
              <a:buAutoNum type="arabicPeriod"/>
            </a:pPr>
            <a:r>
              <a:rPr lang="ru-RU" sz="2400" b="1" dirty="0" smtClean="0"/>
              <a:t>2</a:t>
            </a:r>
            <a:r>
              <a:rPr lang="ru-RU" sz="2400" b="1" dirty="0" smtClean="0"/>
              <a:t>. Речь у него лилась плавно и страстно, слова гнались одно за другим вперегонку и потом становились стройными рядами.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8. Объясните, почему стоит двоеточие в БСП: </a:t>
            </a:r>
            <a:r>
              <a:rPr lang="ru-RU" sz="3200" b="1" i="1" dirty="0" smtClean="0"/>
              <a:t>Перебрав по пальцам знакомые сёла, я обнаружил: они все стояли на реке.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А) Второе предложение указывает причину того, о чём говорится в первом.</a:t>
            </a:r>
          </a:p>
          <a:p>
            <a:pPr>
              <a:buNone/>
            </a:pPr>
            <a:r>
              <a:rPr lang="ru-RU" b="1" dirty="0" smtClean="0"/>
              <a:t>Б) Второе предложение поясняет первое, то есть раскрывает его содержание.</a:t>
            </a:r>
          </a:p>
          <a:p>
            <a:pPr>
              <a:buNone/>
            </a:pPr>
            <a:r>
              <a:rPr lang="ru-RU" b="1" dirty="0" smtClean="0"/>
              <a:t>В) Второе предложение распространяет один из членов первого предложения.</a:t>
            </a:r>
            <a:endParaRPr lang="ru-RU" b="1" dirty="0"/>
          </a:p>
        </p:txBody>
      </p:sp>
      <p:sp>
        <p:nvSpPr>
          <p:cNvPr id="4" name="Солнце 3"/>
          <p:cNvSpPr/>
          <p:nvPr/>
        </p:nvSpPr>
        <p:spPr>
          <a:xfrm>
            <a:off x="142844" y="928670"/>
            <a:ext cx="1285884" cy="1357322"/>
          </a:xfrm>
          <a:prstGeom prst="su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572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9. Прочитайте предложения (знаки препинания не проставлены)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933588" cy="3214710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600" b="1" i="1" dirty="0" smtClean="0"/>
              <a:t>Несмотря на тёплые и даже жаркие дни в августе обычно заметны приметы наступления осени.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600" b="1" i="1" dirty="0" smtClean="0"/>
              <a:t>Волнистые облака рассеялись и стало жарко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600" b="1" i="1" dirty="0" smtClean="0"/>
              <a:t>До войны в нашем колхозе был такой обычай косцам в луга носили завтрак.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600" b="1" i="1" dirty="0" smtClean="0"/>
              <a:t>Русский язык открывается в своих поистине волшебных свойствах и богатстве лишь тому кто кровно любит и знает свой народ и чувствует прелесть нашей земли.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600" b="1" i="1" dirty="0" smtClean="0"/>
              <a:t>Дрозд ранняя перелётная птица появляющаяся в конце марта – первой половине апреля.</a:t>
            </a:r>
          </a:p>
          <a:p>
            <a:pPr marL="596646" indent="-514350">
              <a:buNone/>
            </a:pPr>
            <a:endParaRPr lang="ru-RU" sz="2000" b="1" i="1" dirty="0" smtClean="0"/>
          </a:p>
          <a:p>
            <a:pPr marL="596646" indent="-514350" algn="ctr">
              <a:buNone/>
            </a:pPr>
            <a:r>
              <a:rPr lang="ru-RU" sz="2400" b="1" i="1" dirty="0" smtClean="0"/>
              <a:t>Заполните таблицу:</a:t>
            </a:r>
            <a:endParaRPr lang="ru-RU" sz="2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3929066"/>
          <a:ext cx="7786742" cy="1554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893371"/>
                <a:gridCol w="3893371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предложений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предложений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Простые</a:t>
                      </a:r>
                    </a:p>
                    <a:p>
                      <a:r>
                        <a:rPr lang="ru-RU" b="1" dirty="0" smtClean="0"/>
                        <a:t>ССП</a:t>
                      </a:r>
                    </a:p>
                    <a:p>
                      <a:r>
                        <a:rPr lang="ru-RU" b="1" dirty="0" smtClean="0"/>
                        <a:t>СПП</a:t>
                      </a:r>
                    </a:p>
                    <a:p>
                      <a:r>
                        <a:rPr lang="ru-RU" b="1" dirty="0" smtClean="0"/>
                        <a:t>СБП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1, 5</a:t>
                      </a:r>
                    </a:p>
                    <a:p>
                      <a:r>
                        <a:rPr lang="ru-RU" b="1" dirty="0" smtClean="0"/>
                        <a:t>2</a:t>
                      </a:r>
                    </a:p>
                    <a:p>
                      <a:r>
                        <a:rPr lang="ru-RU" b="1" dirty="0" smtClean="0"/>
                        <a:t>4</a:t>
                      </a:r>
                    </a:p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628" y="4286256"/>
            <a:ext cx="3857652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Проверь себя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Определите значения данных бессоюзных сложных предложений, объясните употребление в них запятой и точки с запятой. </a:t>
            </a:r>
            <a:r>
              <a:rPr lang="ru-RU" sz="2400" dirty="0" smtClean="0"/>
              <a:t>(Устно)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3. </a:t>
            </a:r>
            <a:r>
              <a:rPr lang="ru-RU" sz="2400" b="1" dirty="0" smtClean="0"/>
              <a:t>Бедному </a:t>
            </a:r>
            <a:r>
              <a:rPr lang="ru-RU" sz="2400" b="1" dirty="0" smtClean="0"/>
              <a:t>псу, по – видимому, тоже становилось страшно ввиду наступающего царства мертвящего мороза; он прижимался ко мне </a:t>
            </a:r>
            <a:r>
              <a:rPr lang="ru-RU" sz="2400" b="1" dirty="0" smtClean="0"/>
              <a:t>и, </a:t>
            </a:r>
            <a:r>
              <a:rPr lang="ru-RU" sz="2400" b="1" dirty="0" smtClean="0"/>
              <a:t>задумчиво вытягивая острую морду, настораживая чуткие уши, внимательно </a:t>
            </a:r>
            <a:r>
              <a:rPr lang="ru-RU" sz="2400" b="1" dirty="0" smtClean="0"/>
              <a:t>вглядывался </a:t>
            </a:r>
            <a:r>
              <a:rPr lang="ru-RU" sz="2400" b="1" dirty="0" smtClean="0"/>
              <a:t>в беспросветно серую мглу.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4</a:t>
            </a:r>
            <a:r>
              <a:rPr lang="ru-RU" sz="2400" b="1" dirty="0" smtClean="0"/>
              <a:t>. На небе мигали звезды, внизу снега уходили вдоль ровною пеленой, чернела гребнем тайга, синели дальние горы.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Объясните постановку знаков препинания в бессоюзных предложениях</a:t>
            </a:r>
            <a:r>
              <a:rPr lang="ru-RU" sz="3200" dirty="0" smtClean="0"/>
              <a:t>. (Устно)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48" y="1428736"/>
            <a:ext cx="4586294" cy="4663440"/>
          </a:xfrm>
        </p:spPr>
        <p:txBody>
          <a:bodyPr>
            <a:normAutofit fontScale="77500" lnSpcReduction="20000"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За столом и на скамейках сидели приезжие якуты; на столах стояли чашки с водкой; кое – где перемещались кучки играющих в карты.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Макар ясно видел острые уши лисицы; ее пушистый хвост вилял из стороны в сторону, как будто заманивая Макара в чащу.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Ему, как местному жителю, татарин оказал больше почета: широко отворив двери, он поддал бедняге сзади ногою леща.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Поп Иван и не обижался; ему требовалось одно: всякий раз надо было поставить бутылку водки.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2976" y="1357298"/>
            <a:ext cx="3357586" cy="466344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4000" b="1" dirty="0" smtClean="0"/>
              <a:t>Перечисление событий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b="1" dirty="0" smtClean="0"/>
              <a:t>Второе предложение осложнено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b="1" dirty="0" smtClean="0"/>
              <a:t>Пояснение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4000" b="1" dirty="0" smtClean="0"/>
              <a:t>Пояснение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Объясните постановку знаков препинания в бессоюзных предложениях</a:t>
            </a:r>
            <a:r>
              <a:rPr lang="ru-RU" sz="3200" dirty="0" smtClean="0"/>
              <a:t>. (Устно)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14810" y="1500174"/>
            <a:ext cx="4729170" cy="46634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4. Только </a:t>
            </a:r>
            <a:r>
              <a:rPr lang="ru-RU" sz="2400" b="1" dirty="0" smtClean="0"/>
              <a:t>в трех местах тихо мерцали расплывчатые фосфорические пятна - это снаружи сквозь оконные льдины тускло заглядывал в юрту мертвящий якутский мороз. </a:t>
            </a:r>
          </a:p>
          <a:p>
            <a:pPr>
              <a:buNone/>
            </a:pPr>
            <a:r>
              <a:rPr lang="ru-RU" sz="2400" b="1" dirty="0" smtClean="0"/>
              <a:t>5. Еду  </a:t>
            </a:r>
            <a:r>
              <a:rPr lang="ru-RU" sz="2400" b="1" dirty="0" smtClean="0"/>
              <a:t>к вашим воротам и думаю: неужто не пустит меня ночевать. </a:t>
            </a:r>
          </a:p>
          <a:p>
            <a:pPr>
              <a:buNone/>
            </a:pPr>
            <a:r>
              <a:rPr lang="ru-RU" sz="2400" b="1" dirty="0" smtClean="0"/>
              <a:t>6. Из </a:t>
            </a:r>
            <a:r>
              <a:rPr lang="ru-RU" sz="2400" b="1" dirty="0" smtClean="0"/>
              <a:t>глубины души уже подымались в нем призывы тайги, его манила уже от серых будней безвестная, заманчивая и обманчивая даль.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1538" y="1500174"/>
            <a:ext cx="3657600" cy="46634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4. Вывод</a:t>
            </a:r>
          </a:p>
          <a:p>
            <a:pPr>
              <a:buNone/>
            </a:pPr>
            <a:r>
              <a:rPr lang="ru-RU" sz="3600" b="1" dirty="0" smtClean="0"/>
              <a:t>5. Пояснение</a:t>
            </a:r>
          </a:p>
          <a:p>
            <a:pPr>
              <a:buNone/>
            </a:pPr>
            <a:r>
              <a:rPr lang="ru-RU" sz="3600" b="1" dirty="0" smtClean="0"/>
              <a:t>6. Перечисление событий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</a:t>
            </a:r>
            <a:r>
              <a:rPr lang="ru-RU" dirty="0" smtClean="0"/>
              <a:t>асставьте недостающие </a:t>
            </a:r>
            <a:r>
              <a:rPr lang="ru-RU" dirty="0" smtClean="0"/>
              <a:t>знаки препинания. </a:t>
            </a:r>
            <a:r>
              <a:rPr lang="ru-RU" dirty="0" smtClean="0"/>
              <a:t>(Письменно)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Пламя осветило его лицо глаза глядели тускло.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Перестал слушаться жизнь моя кончилась.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Туман стоял неподвижно выжатый из воздуха сорокоградусным морозом и все тяжелее налегал на примолкшую землю всюду взгляд упирался в бесформенную безжизненную серую массу и только вверху прямо над головой где – то </a:t>
            </a:r>
            <a:r>
              <a:rPr lang="ru-RU" sz="2400" b="1" dirty="0" smtClean="0"/>
              <a:t>далеко- </a:t>
            </a:r>
            <a:r>
              <a:rPr lang="ru-RU" sz="2400" b="1" dirty="0" smtClean="0"/>
              <a:t>далеко висела одинокая звезда пронизывавшая холодную пелену острым лучом.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У него была задняя мысль выведать кое – что от старого попика.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Макар удивился при виде этой бешеной скачки как мог он пеший </a:t>
            </a:r>
            <a:r>
              <a:rPr lang="ru-RU" sz="2400" b="1" dirty="0" smtClean="0"/>
              <a:t> </a:t>
            </a:r>
            <a:r>
              <a:rPr lang="ru-RU" sz="2400" b="1" dirty="0" smtClean="0"/>
              <a:t>догнать конного татарина.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И потом туманы заколыхались золотые воины наклонились долу.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59293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Проверь себя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929198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0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Пламя осветило его </a:t>
            </a:r>
            <a:r>
              <a:rPr lang="ru-RU" sz="2400" b="1" dirty="0" smtClean="0"/>
              <a:t>лицо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глаза глядели тускло.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(и я увидел)</a:t>
            </a:r>
            <a:endParaRPr lang="ru-RU" sz="2400" b="1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Перестал </a:t>
            </a:r>
            <a:r>
              <a:rPr lang="ru-RU" sz="2400" b="1" dirty="0" smtClean="0"/>
              <a:t>слушаться </a:t>
            </a:r>
            <a:r>
              <a:rPr lang="ru-RU" sz="2400" b="1" dirty="0" smtClean="0">
                <a:solidFill>
                  <a:srgbClr val="FF0000"/>
                </a:solidFill>
              </a:rPr>
              <a:t> - </a:t>
            </a:r>
            <a:r>
              <a:rPr lang="ru-RU" sz="2400" b="1" dirty="0" smtClean="0"/>
              <a:t> </a:t>
            </a:r>
            <a:r>
              <a:rPr lang="ru-RU" sz="2400" b="1" dirty="0" smtClean="0"/>
              <a:t>жизнь моя кончилась.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(следствие)</a:t>
            </a:r>
            <a:endParaRPr lang="ru-RU" sz="2400" b="1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Туман стоял </a:t>
            </a:r>
            <a:r>
              <a:rPr lang="ru-RU" sz="2400" b="1" dirty="0" smtClean="0"/>
              <a:t>неподвижно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выжатый из воздуха сорокоградусным </a:t>
            </a:r>
            <a:r>
              <a:rPr lang="ru-RU" sz="2400" b="1" dirty="0" smtClean="0"/>
              <a:t>морозом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и все тяжелее налегал на примолкшую </a:t>
            </a:r>
            <a:r>
              <a:rPr lang="ru-RU" sz="2400" b="1" dirty="0" smtClean="0"/>
              <a:t>землю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r>
              <a:rPr lang="ru-RU" sz="2400" b="1" dirty="0" smtClean="0"/>
              <a:t> </a:t>
            </a:r>
            <a:r>
              <a:rPr lang="ru-RU" sz="2400" b="1" dirty="0" smtClean="0"/>
              <a:t>всюду взгляд упирался в </a:t>
            </a:r>
            <a:r>
              <a:rPr lang="ru-RU" sz="2400" b="1" dirty="0" smtClean="0"/>
              <a:t>бесформенную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безжизненную серую </a:t>
            </a:r>
            <a:r>
              <a:rPr lang="ru-RU" sz="2400" b="1" dirty="0" smtClean="0"/>
              <a:t>массу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r>
              <a:rPr lang="ru-RU" sz="2400" b="1" dirty="0" smtClean="0"/>
              <a:t> </a:t>
            </a:r>
            <a:r>
              <a:rPr lang="ru-RU" sz="2400" b="1" dirty="0" smtClean="0"/>
              <a:t>и только </a:t>
            </a:r>
            <a:r>
              <a:rPr lang="ru-RU" sz="2400" b="1" dirty="0" smtClean="0"/>
              <a:t>вверху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прямо над </a:t>
            </a:r>
            <a:r>
              <a:rPr lang="ru-RU" sz="2400" b="1" dirty="0" smtClean="0"/>
              <a:t>головой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где – то </a:t>
            </a:r>
            <a:r>
              <a:rPr lang="ru-RU" sz="2400" b="1" dirty="0" smtClean="0"/>
              <a:t>далеко- далеко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висела одинокая </a:t>
            </a:r>
            <a:r>
              <a:rPr lang="ru-RU" sz="2400" b="1" dirty="0" smtClean="0"/>
              <a:t>звезда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b="1" dirty="0" smtClean="0"/>
              <a:t>пронизывавшая холодную пелену острым лучом.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У него была задняя </a:t>
            </a:r>
            <a:r>
              <a:rPr lang="ru-RU" sz="2400" b="1" dirty="0" smtClean="0"/>
              <a:t>мысль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выведать кое – что от старого попика. </a:t>
            </a:r>
            <a:r>
              <a:rPr lang="ru-RU" sz="2400" b="1" dirty="0" smtClean="0">
                <a:solidFill>
                  <a:srgbClr val="FF0000"/>
                </a:solidFill>
              </a:rPr>
              <a:t> (а именно)</a:t>
            </a:r>
            <a:endParaRPr lang="ru-RU" sz="2400" b="1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Макар удивился при виде этой бешеной </a:t>
            </a:r>
            <a:r>
              <a:rPr lang="ru-RU" sz="2400" b="1" dirty="0" smtClean="0"/>
              <a:t>скачки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dirty="0" smtClean="0"/>
              <a:t>как мог </a:t>
            </a:r>
            <a:r>
              <a:rPr lang="ru-RU" sz="2400" b="1" dirty="0" smtClean="0"/>
              <a:t>он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пеший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/>
              <a:t>  </a:t>
            </a:r>
            <a:r>
              <a:rPr lang="ru-RU" sz="2400" b="1" dirty="0" smtClean="0"/>
              <a:t>догнать конного татарина. 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(пояснение)</a:t>
            </a:r>
            <a:endParaRPr lang="ru-RU" sz="2400" b="1" dirty="0" smtClean="0"/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И потом туманы заколыхались 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золотые </a:t>
            </a:r>
            <a:r>
              <a:rPr lang="ru-RU" sz="2400" b="1" dirty="0" smtClean="0"/>
              <a:t>воины наклонились долу.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внимани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100955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Определите смысловые отношения между частями сложного бессоюзного предложения и расставьте недостающие знаки препинания. </a:t>
            </a:r>
            <a:r>
              <a:rPr lang="ru-RU" sz="2400" b="1" dirty="0" smtClean="0"/>
              <a:t>(Письменно)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При фосфорическом свете ему была ясно видна невысокая городьба из валежника он видел даже первую плаху.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Ветка лиственницы сдернула шапку из головы Алешки, но тому некогда было подымать ее Макар уже настигал его с яростным криком.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Взглянув себе под ноги он так же не увидел следов снег был чист и гладок, как скатерть. 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2400" b="1" dirty="0" smtClean="0"/>
              <a:t>Они шли уже целую неделю так много они оставили за собой падей и сопок, рек и озер так много прошли они лесов и равнин. </a:t>
            </a:r>
          </a:p>
          <a:p>
            <a:pPr marL="539496" indent="-457200">
              <a:buFont typeface="+mj-lt"/>
              <a:buAutoNum type="arabicPeriod"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Определите смысловые отношения между частями сложного бессоюзного предложения и расставьте недостающие знаки препинания. </a:t>
            </a:r>
            <a:r>
              <a:rPr lang="ru-RU" sz="2400" b="1" dirty="0" smtClean="0"/>
              <a:t>(Письменно)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endParaRPr lang="ru-RU" sz="2400" b="1" dirty="0" smtClean="0"/>
          </a:p>
          <a:p>
            <a:pPr marL="539496" indent="-457200">
              <a:buNone/>
            </a:pPr>
            <a:r>
              <a:rPr lang="ru-RU" sz="2400" b="1" dirty="0" smtClean="0"/>
              <a:t>5. Между </a:t>
            </a:r>
            <a:r>
              <a:rPr lang="ru-RU" sz="2400" b="1" dirty="0" smtClean="0"/>
              <a:t>другими фигурами Макару попался незнакомый старик он был, очевидно, </a:t>
            </a:r>
            <a:r>
              <a:rPr lang="ru-RU" sz="2400" b="1" dirty="0" err="1" smtClean="0"/>
              <a:t>чалганец</a:t>
            </a:r>
            <a:r>
              <a:rPr lang="ru-RU" sz="2400" b="1" dirty="0" smtClean="0"/>
              <a:t> это было видно по лицу по одежде даже по походке. </a:t>
            </a:r>
          </a:p>
          <a:p>
            <a:pPr marL="539496" indent="-457200">
              <a:buNone/>
            </a:pPr>
            <a:r>
              <a:rPr lang="ru-RU" sz="2400" b="1" dirty="0" smtClean="0"/>
              <a:t>6. Вот </a:t>
            </a:r>
            <a:r>
              <a:rPr lang="ru-RU" sz="2400" b="1" dirty="0" smtClean="0"/>
              <a:t>подходим к реке под вечер видим на берегу люди какие – то. </a:t>
            </a:r>
          </a:p>
          <a:p>
            <a:pPr marL="539496" indent="-457200">
              <a:buNone/>
            </a:pPr>
            <a:r>
              <a:rPr lang="ru-RU" sz="2400" b="1" dirty="0" smtClean="0"/>
              <a:t>7. Клубы </a:t>
            </a:r>
            <a:r>
              <a:rPr lang="ru-RU" sz="2400" b="1" dirty="0" smtClean="0"/>
              <a:t>дыма, дружно поднимаясь изо всех слободских </a:t>
            </a:r>
            <a:r>
              <a:rPr lang="ru-RU" sz="2400" b="1" dirty="0" smtClean="0"/>
              <a:t>изб, </a:t>
            </a:r>
            <a:r>
              <a:rPr lang="ru-RU" sz="2400" b="1" dirty="0" smtClean="0"/>
              <a:t>не стояли прямыми, неподвижными столбами их гнуло к западу веял восточный ветер.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578645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Проверь себя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1447</Words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Систематизация и обобщение по теме «Сложное бессоюзное предложение»</vt:lpstr>
      <vt:lpstr>Определите значения данных бессоюзных сложных предложений, объясните употребление в них запятой и точки с запятой. (Устно)</vt:lpstr>
      <vt:lpstr>Определите значения данных бессоюзных сложных предложений, объясните употребление в них запятой и точки с запятой. (Устно)</vt:lpstr>
      <vt:lpstr>Объясните постановку знаков препинания в бессоюзных предложениях. (Устно)</vt:lpstr>
      <vt:lpstr>Объясните постановку знаков препинания в бессоюзных предложениях. (Устно)</vt:lpstr>
      <vt:lpstr>Расставьте недостающие знаки препинания. (Письменно)</vt:lpstr>
      <vt:lpstr>Проверь себя</vt:lpstr>
      <vt:lpstr>Определите смысловые отношения между частями сложного бессоюзного предложения и расставьте недостающие знаки препинания. (Письменно)</vt:lpstr>
      <vt:lpstr>Определите смысловые отношения между частями сложного бессоюзного предложения и расставьте недостающие знаки препинания. (Письменно)</vt:lpstr>
      <vt:lpstr>Определите смысловые отношения между частями сложного бессоюзного предложения и расставьте недостающие знаки препинания. </vt:lpstr>
      <vt:lpstr>Определите смысловые отношения между частями сложного бессоюзного предложения и расставьте недостающие знаки препинания. </vt:lpstr>
      <vt:lpstr>Потренируемся!</vt:lpstr>
      <vt:lpstr>1. Какое утверждение является неверным?</vt:lpstr>
      <vt:lpstr>2. Из данных простых предложений составьте три сложных, используя различные способы связи</vt:lpstr>
      <vt:lpstr>3. Допишите, образуя БСП:</vt:lpstr>
      <vt:lpstr>4. Перепишите сложные союзные предложения, перестроив их в бессоюзные. Расставьте знаки препинания</vt:lpstr>
      <vt:lpstr>5. Продолжите предложение Даша задумчиво перелистывала страницы книги…, чтобы получились предложения следующих типов:</vt:lpstr>
      <vt:lpstr>6. Какова роль тире в предложении Высоко над нами зашумел ветер – предвестник бурана.</vt:lpstr>
      <vt:lpstr>7. Укажите, почему стоит тире в БСП Для рыбы нужна чистая вода – будем охранять наши водоёмы.</vt:lpstr>
      <vt:lpstr>8. Объясните, почему стоит двоеточие в БСП: Перебрав по пальцам знакомые сёла, я обнаружил: они все стояли на реке.</vt:lpstr>
      <vt:lpstr>9. Прочитайте предложения (знаки препинания не проставлены)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Систематизация и обобщение по теме «Сложное бессоюзное предложение»</dc:title>
  <dc:creator>Инна</dc:creator>
  <cp:lastModifiedBy>1</cp:lastModifiedBy>
  <cp:revision>13</cp:revision>
  <dcterms:created xsi:type="dcterms:W3CDTF">2009-02-01T08:41:28Z</dcterms:created>
  <dcterms:modified xsi:type="dcterms:W3CDTF">2009-02-01T10:15:52Z</dcterms:modified>
</cp:coreProperties>
</file>