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A8"/>
    <a:srgbClr val="FF9966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0%D0%B5%D1%82%D0%BE%D0%BD,_%D0%90%D0%BD%D0%B4%D1%80%D0%B5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1_%D0%BC%D0%B0%D1%8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0%D0%B5%D0%B8%D0%BD%D0%BA%D0%B0%D1%80%D0%BD%D0%B0%D1%86%D0%B8%D1%8F" TargetMode="External"/><Relationship Id="rId5" Type="http://schemas.openxmlformats.org/officeDocument/2006/relationships/hyperlink" Target="http://ru.wikipedia.org/wiki/%D0%A4%D0%B8%D0%B3%D0%B5%D1%80%D0%B0%D1%81" TargetMode="External"/><Relationship Id="rId4" Type="http://schemas.openxmlformats.org/officeDocument/2006/relationships/hyperlink" Target="http://ru.wikipedia.org/wiki/1904_%D0%B3%D0%BE%D0%B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29" TargetMode="External"/><Relationship Id="rId3" Type="http://schemas.openxmlformats.org/officeDocument/2006/relationships/hyperlink" Target="http://ru.wikipedia.org/wiki/%D0%9C%D0%B0%D0%B4%D1%80%D0%B8%D0%B4" TargetMode="External"/><Relationship Id="rId7" Type="http://schemas.openxmlformats.org/officeDocument/2006/relationships/hyperlink" Target="http://ru.wikipedia.org/wiki/%D0%A4%D1%80%D0%B5%D0%B9%D0%B4" TargetMode="External"/><Relationship Id="rId2" Type="http://schemas.openxmlformats.org/officeDocument/2006/relationships/hyperlink" Target="http://ru.wikipedia.org/wiki/1922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B%D0%BE%D1%80%D0%BA%D0%B0,_%D0%A4%D0%B5%D0%B4%D0%B5%D1%80%D0%B8%D0%BA%D0%BE_%D0%93%D0%B0%D1%80%D1%81%D0%B8%D0%B0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ru.wikipedia.org/wiki/%D0%91%D1%83%D0%BD%D1%8C%D1%8E%D1%8D%D0%BB%D1%8C,_%D0%9B%D1%83%D0%B8%D1%81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94%D0%B5%D0%BD%D0%B4%D0%B8_(%D1%89%D1%91%D0%B3%D0%BE%D0%BB%D1%8C)" TargetMode="External"/><Relationship Id="rId9" Type="http://schemas.openxmlformats.org/officeDocument/2006/relationships/hyperlink" Target="http://ru.wikipedia.org/wiki/%D0%90%D0%BD%D0%B4%D0%B0%D0%BB%D1%83%D0%B7%D1%81%D0%BA%D0%B8%D0%B9_%D0%BF%D1%91%D1%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0%B1%D0%B8%D0%B7%D0%BC" TargetMode="External"/><Relationship Id="rId7" Type="http://schemas.openxmlformats.org/officeDocument/2006/relationships/hyperlink" Target="http://ru.wikipedia.org/wiki/%D0%9F%D0%B8%D0%BA%D0%B0%D1%81%D1%81%D0%B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F%D0%B0%D1%80%D0%B8%D0%B6" TargetMode="External"/><Relationship Id="rId5" Type="http://schemas.openxmlformats.org/officeDocument/2006/relationships/hyperlink" Target="http://ru.wikipedia.org/wiki/1926" TargetMode="External"/><Relationship Id="rId4" Type="http://schemas.openxmlformats.org/officeDocument/2006/relationships/hyperlink" Target="http://ru.wikipedia.org/wiki/%D0%94%D0%B0%D0%B4%D0%B0%D0%B8%D0%B7%D0%B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5%D0%B9%D0%B4,_%D0%97%D0%B8%D0%B3%D0%BC%D1%83%D0%BD%D0%B4" TargetMode="External"/><Relationship Id="rId3" Type="http://schemas.openxmlformats.org/officeDocument/2006/relationships/hyperlink" Target="http://ru.wikipedia.org/wiki/%D0%A0%D0%B5%D0%B0%D0%BB%D1%8C%D0%BD%D0%BE%D1%81%D1%82%D1%8C" TargetMode="External"/><Relationship Id="rId7" Type="http://schemas.openxmlformats.org/officeDocument/2006/relationships/hyperlink" Target="http://ru.wikipedia.org/wiki/%D0%9F%D1%81%D0%B8%D1%85%D0%BE%D0%B0%D0%BD%D0%B0%D0%BB%D0%B8%D0%B7" TargetMode="External"/><Relationship Id="rId2" Type="http://schemas.openxmlformats.org/officeDocument/2006/relationships/hyperlink" Target="http://ru.wikipedia.org/wiki/%D0%A1%D0%BE%D0%B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BE%D0%B7%D0%BD%D0%B0%D0%BD%D0%B8%D0%B5_(%D0%BF%D1%81%D0%B8%D1%85%D0%BE%D0%BB%D0%BE%D0%B3%D0%B8%D1%8F)" TargetMode="External"/><Relationship Id="rId5" Type="http://schemas.openxmlformats.org/officeDocument/2006/relationships/hyperlink" Target="http://ru.wikipedia.org/wiki/%D0%A0%D0%B5%D0%B2%D0%BE%D0%BB%D1%8E%D1%86%D0%B8%D1%8F" TargetMode="External"/><Relationship Id="rId4" Type="http://schemas.openxmlformats.org/officeDocument/2006/relationships/hyperlink" Target="http://ru.wikipedia.org/wiki/%D0%90%D0%B1%D1%81%D1%83%D1%80%D0%B4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1%8E%D0%B0%D1%80,_%D0%9F%D0%BE%D0%BB%D1%8C" TargetMode="External"/><Relationship Id="rId2" Type="http://schemas.openxmlformats.org/officeDocument/2006/relationships/hyperlink" Target="http://ru.wikipedia.org/wiki/%D0%94%D1%8C%D1%8F%D0%BA%D0%BE%D0%BD%D0%BE%D0%B2%D0%B0,_%D0%95%D0%BB%D0%B5%D0%BD%D0%B0_%D0%94%D0%BC%D0%B8%D1%82%D1%80%D0%B8%D0%B5%D0%B2%D0%BD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али и гала 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86050" y="285728"/>
            <a:ext cx="2801493" cy="3071834"/>
          </a:xfrm>
          <a:prstGeom prst="rect">
            <a:avLst/>
          </a:prstGeom>
        </p:spPr>
      </p:pic>
      <p:pic>
        <p:nvPicPr>
          <p:cNvPr id="5" name="Содержимое 4" descr="Гала в шляпе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500306"/>
            <a:ext cx="2238375" cy="3590925"/>
          </a:xfrm>
        </p:spPr>
      </p:pic>
      <p:pic>
        <p:nvPicPr>
          <p:cNvPr id="6" name="Содержимое 5" descr="Дали и Гала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500826" y="285728"/>
            <a:ext cx="2295525" cy="3000375"/>
          </a:xfrm>
        </p:spPr>
      </p:pic>
      <p:pic>
        <p:nvPicPr>
          <p:cNvPr id="8" name="Рисунок 7" descr="дали и гала 1958.jp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85720" y="2928934"/>
            <a:ext cx="3540032" cy="3071834"/>
          </a:xfrm>
          <a:prstGeom prst="rect">
            <a:avLst/>
          </a:prstGeom>
        </p:spPr>
      </p:pic>
      <p:pic>
        <p:nvPicPr>
          <p:cNvPr id="9" name="Рисунок 8" descr="портрет гал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285729"/>
            <a:ext cx="2286016" cy="1793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ндре бретон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285728"/>
            <a:ext cx="2071702" cy="26595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38600" cy="598331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Работы Дали́ демонстрируются на выставках, он завоевывает популярность. В 1929 г. примыкает к группе сюрреалистов, организованной </a:t>
            </a:r>
            <a:r>
              <a:rPr lang="ru-RU" sz="2000" b="1" dirty="0" smtClean="0">
                <a:hlinkClick r:id="rId3" tooltip="Бретон, Андре"/>
              </a:rPr>
              <a:t>Андре </a:t>
            </a:r>
            <a:r>
              <a:rPr lang="ru-RU" sz="2000" b="1" dirty="0" err="1" smtClean="0">
                <a:hlinkClick r:id="rId3" tooltip="Бретон, Андре"/>
              </a:rPr>
              <a:t>Бретоном</a:t>
            </a:r>
            <a:r>
              <a:rPr lang="ru-RU" sz="2000" b="1" dirty="0" smtClean="0"/>
              <a:t>. В это же время происходит разрыв с отцом. Неприязнь семьи художника к Гале, связанные с этим конфликты, скандалы, а также надпись, сделанная Дали́ на одном из холстов — «Иногда я с наслаждением плюю на портрет моей матери» — привели к тому, что отец проклял сына и выставил его из дома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49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Андре </a:t>
            </a:r>
            <a:r>
              <a:rPr lang="ru-RU" b="1" i="1" dirty="0" err="1" smtClean="0"/>
              <a:t>Бретон</a:t>
            </a:r>
            <a:endParaRPr lang="ru-RU" b="1" i="1" dirty="0"/>
          </a:p>
        </p:txBody>
      </p:sp>
      <p:pic>
        <p:nvPicPr>
          <p:cNvPr id="7" name="Рисунок 6" descr="сюрреалисты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500034" y="3571876"/>
            <a:ext cx="4357718" cy="262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«Незримые спящая женщина, конь и лев»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лошадь и л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572296" cy="5734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«Исчезающие образы»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исчезающие образ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4612" y="285728"/>
            <a:ext cx="3810000" cy="430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«Постоянство памяти»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(«Мягкие часы»)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постоянство памят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571612"/>
            <a:ext cx="3810000" cy="27241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" Я ...Погрузился в раздумье о растекающейся мякоти. Перед моим мысленным взором возник сыр. Я встал и как обычно отправился в мастерскую -взглянуть перед сном на картину, которую писал. То был пейзаж </a:t>
            </a:r>
            <a:r>
              <a:rPr lang="ru-RU" sz="2400" dirty="0" err="1" smtClean="0"/>
              <a:t>Порт-Льигада</a:t>
            </a:r>
            <a:r>
              <a:rPr lang="ru-RU" sz="2400" dirty="0" smtClean="0"/>
              <a:t> в прозрачном пепельном закатном свете. На первом плане - голый остров оливы с обломанной веткой. Я ощущал, что в этой картине мне удалось создать атмосферу, созвучную какому-то важному образу, но какому? Не имею ни малейшего понятия. Я уже потянул было руку к выключателю, как вдруг увидел решение! Я увидел растекающиеся часы: самым жалким образом они свисали с ветки. Превозмогая головную боль , которая сделалась почти невыносимой, я кинулся к палитре и взялся за дело. Через два часа... Самая знаменитая из моих картин была закончена"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Порт-Льигат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Кадакес музей дали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4038600" cy="3028950"/>
          </a:xfrm>
        </p:spPr>
      </p:pic>
      <p:pic>
        <p:nvPicPr>
          <p:cNvPr id="6" name="Содержимое 5" descr="дали и гала в порт-льигате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857364"/>
            <a:ext cx="4038600" cy="3081092"/>
          </a:xfrm>
        </p:spPr>
      </p:pic>
      <p:sp>
        <p:nvSpPr>
          <p:cNvPr id="7" name="TextBox 6"/>
          <p:cNvSpPr txBox="1"/>
          <p:nvPr/>
        </p:nvSpPr>
        <p:spPr>
          <a:xfrm>
            <a:off x="3214646" y="3214686"/>
            <a:ext cx="5929354" cy="3416320"/>
          </a:xfrm>
          <a:prstGeom prst="rect">
            <a:avLst/>
          </a:prstGeom>
          <a:solidFill>
            <a:srgbClr val="F789A8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Благодаря трудолюбию и деловой хватке </a:t>
            </a:r>
            <a:r>
              <a:rPr lang="ru-RU" dirty="0" err="1" smtClean="0"/>
              <a:t>Галы</a:t>
            </a:r>
            <a:r>
              <a:rPr lang="ru-RU" dirty="0" smtClean="0"/>
              <a:t>, картины </a:t>
            </a:r>
            <a:r>
              <a:rPr lang="ru-RU" b="1" dirty="0" smtClean="0"/>
              <a:t>Сальвадора Дали</a:t>
            </a:r>
            <a:r>
              <a:rPr lang="ru-RU" dirty="0" smtClean="0"/>
              <a:t> стали знамениты на весь мир. Это позволило молодой паре купить несколько рыбацких хижин для проживания в теплое время года на побережье </a:t>
            </a:r>
            <a:r>
              <a:rPr lang="ru-RU" dirty="0" err="1" smtClean="0"/>
              <a:t>Коста</a:t>
            </a:r>
            <a:r>
              <a:rPr lang="ru-RU" dirty="0" smtClean="0"/>
              <a:t> Брава в 1930 г. Времена Великой отечественной Войны супружеская пара пережидала в США, и вернулась оттуда только в 1948 г. По приезду они докупают еще несколько домов, расположенных рядом с предыдущими и начинают строительство знаменито на весь мир дома, который в настоящий момент является еще и музеем, посвященным памяти и наследию знаменитого художника. Расположен он в Порт </a:t>
            </a:r>
            <a:r>
              <a:rPr lang="ru-RU" dirty="0" err="1" smtClean="0"/>
              <a:t>Лигат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 descr="Дали в Порт-Льигате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642910" y="3429000"/>
            <a:ext cx="236220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дакес 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4038600" cy="2694323"/>
          </a:xfrm>
        </p:spPr>
      </p:pic>
      <p:pic>
        <p:nvPicPr>
          <p:cNvPr id="6" name="Содержимое 5" descr="кадакес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85728"/>
            <a:ext cx="4038600" cy="2665476"/>
          </a:xfrm>
        </p:spPr>
      </p:pic>
      <p:pic>
        <p:nvPicPr>
          <p:cNvPr id="7" name="Рисунок 6" descr="кадакес 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214686"/>
            <a:ext cx="4024314" cy="3018236"/>
          </a:xfrm>
          <a:prstGeom prst="rect">
            <a:avLst/>
          </a:prstGeom>
        </p:spPr>
      </p:pic>
      <p:pic>
        <p:nvPicPr>
          <p:cNvPr id="8" name="Рисунок 7" descr="Кадакес 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214686"/>
            <a:ext cx="4071966" cy="325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 Дали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Фигейрасе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Музей приводит в замешательство. </a:t>
            </a:r>
            <a:r>
              <a:rPr lang="ru-RU" sz="2000" b="1" dirty="0" err="1" smtClean="0"/>
              <a:t>Розовый</a:t>
            </a:r>
            <a:r>
              <a:rPr lang="ru-RU" sz="2000" b="1" dirty="0" smtClean="0"/>
              <a:t> дом украшенный треугольным хлебом (в форме </a:t>
            </a:r>
            <a:r>
              <a:rPr lang="ru-RU" sz="2000" b="1" dirty="0" err="1" smtClean="0"/>
              <a:t>экскремента</a:t>
            </a:r>
            <a:r>
              <a:rPr lang="ru-RU" sz="2000" b="1" dirty="0" smtClean="0"/>
              <a:t>) на стенах и яйцами на крыше. Здание славится также своим знаменитым космическим куполом в форме глаза мухи. Сам Дали настаивал на том, чтобы посетителям ничего не объясняли. Это живой музей, где каждый должен сам прочувствовать сюрреалистические произведения. </a:t>
            </a:r>
            <a:endParaRPr lang="ru-RU" sz="2000" b="1" dirty="0"/>
          </a:p>
        </p:txBody>
      </p:sp>
      <p:pic>
        <p:nvPicPr>
          <p:cNvPr id="5" name="Содержимое 4" descr="Фигерас дом Дали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357166"/>
            <a:ext cx="4038600" cy="285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Дали в Фигарес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3500438"/>
            <a:ext cx="355282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дом – замок Гала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Пуболе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Пубол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791494"/>
            <a:ext cx="3810000" cy="4143375"/>
          </a:xfrm>
        </p:spPr>
      </p:pic>
      <p:pic>
        <p:nvPicPr>
          <p:cNvPr id="6" name="Содержимое 5" descr="Пуболь 2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Рисунок 6" descr="замок гала в пубо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1571612"/>
            <a:ext cx="63246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уболь 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5" y="214290"/>
            <a:ext cx="4021695" cy="27146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1968 году Сальвадор Дали выполнил обещание, данное жене несколько десятилетий назад и купил ей средневековый замок в городке </a:t>
            </a:r>
            <a:r>
              <a:rPr lang="ru-RU" dirty="0" err="1" smtClean="0"/>
              <a:t>Пуболь</a:t>
            </a:r>
            <a:r>
              <a:rPr lang="ru-RU" dirty="0" smtClean="0"/>
              <a:t> среди полей и огородов, довольно далеко от моря.</a:t>
            </a:r>
            <a:endParaRPr lang="ru-RU" dirty="0"/>
          </a:p>
        </p:txBody>
      </p:sp>
      <p:pic>
        <p:nvPicPr>
          <p:cNvPr id="6" name="Рисунок 5" descr="Пуболь тро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214686"/>
            <a:ext cx="4179093" cy="278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972056" cy="59118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Сальвадор Дали родился </a:t>
            </a:r>
            <a:r>
              <a:rPr lang="ru-RU" sz="2400" b="1" dirty="0" smtClean="0">
                <a:hlinkClick r:id="rId3" tooltip="11 мая"/>
              </a:rPr>
              <a:t>11 мая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4" tooltip="1904 год"/>
              </a:rPr>
              <a:t>1904 года</a:t>
            </a:r>
            <a:r>
              <a:rPr lang="ru-RU" sz="2400" b="1" dirty="0" smtClean="0"/>
              <a:t> в городе </a:t>
            </a:r>
            <a:r>
              <a:rPr lang="ru-RU" sz="2400" b="1" dirty="0" err="1" smtClean="0">
                <a:hlinkClick r:id="rId5" tooltip="Фигерас"/>
              </a:rPr>
              <a:t>Фигерасе</a:t>
            </a:r>
            <a:r>
              <a:rPr lang="ru-RU" sz="2400" b="1" dirty="0" smtClean="0"/>
              <a:t> в семье зажиточного нотариуса. По национальности был каталонцем, воспринимал себя в этом качестве и настаивал на этой своей особенности. Имел сестру и старшего брата, который умер от менингита. Позднее в возрасте 5 лет, на его могиле, родители сказали Сальвадору, что он </a:t>
            </a:r>
            <a:r>
              <a:rPr lang="ru-RU" sz="2400" b="1" dirty="0" err="1" smtClean="0">
                <a:hlinkClick r:id="rId6" tooltip="Реинкарнация"/>
              </a:rPr>
              <a:t>реинкарнация</a:t>
            </a:r>
            <a:r>
              <a:rPr lang="ru-RU" sz="2400" b="1" dirty="0" smtClean="0"/>
              <a:t> своего старшего брата.</a:t>
            </a:r>
            <a:endParaRPr lang="ru-RU" sz="2400" b="1" dirty="0"/>
          </a:p>
        </p:txBody>
      </p:sp>
      <p:pic>
        <p:nvPicPr>
          <p:cNvPr id="7" name="Содержимое 6" descr="Дали в детстве.jpg"/>
          <p:cNvPicPr>
            <a:picLocks noGrp="1" noChangeAspect="1"/>
          </p:cNvPicPr>
          <p:nvPr>
            <p:ph sz="half" idx="2"/>
          </p:nvPr>
        </p:nvPicPr>
        <p:blipFill>
          <a:blip r:embed="rId7" cstate="email"/>
          <a:stretch>
            <a:fillRect/>
          </a:stretch>
        </p:blipFill>
        <p:spPr>
          <a:xfrm>
            <a:off x="6143636" y="285728"/>
            <a:ext cx="2580900" cy="4449828"/>
          </a:xfrm>
        </p:spPr>
      </p:pic>
      <p:sp>
        <p:nvSpPr>
          <p:cNvPr id="8" name="TextBox 7"/>
          <p:cNvSpPr txBox="1"/>
          <p:nvPr/>
        </p:nvSpPr>
        <p:spPr>
          <a:xfrm>
            <a:off x="6143636" y="4786322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Дали в детстве в возрасте 5 лет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уболь кровать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3394472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357166"/>
            <a:ext cx="4543428" cy="57689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Гала переехала в него из </a:t>
            </a:r>
            <a:r>
              <a:rPr lang="ru-RU" sz="2000" dirty="0" err="1" smtClean="0"/>
              <a:t>Порт-Льигата</a:t>
            </a:r>
            <a:r>
              <a:rPr lang="ru-RU" sz="2000" dirty="0" smtClean="0"/>
              <a:t> одна в поисках тишины и покоя. Обустроилась и допускала мужа к себе только по письменному приглашению. Супруги в то время были уже немолоды, у Дали частенько были психические обострения и Гала, будучи старше Сальвадора на десять лет, конечно же устала от своего талантливого, но эксцентричного супруга. Еще одна причина уединения оказалась банальной - Гала покупала молодых людей и принимала их в </a:t>
            </a:r>
            <a:r>
              <a:rPr lang="ru-RU" sz="2000" dirty="0" err="1" smtClean="0"/>
              <a:t>Пуболе</a:t>
            </a:r>
            <a:r>
              <a:rPr lang="ru-RU" sz="2000" dirty="0" smtClean="0"/>
              <a:t>.       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уболь столи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Умерла Гала в 1982 году, похоронена в замковой крипте. Могила, предназначенная Дали, пуста. Он покоится в своем театре-музее, пережив жену на долгие семь лет. </a:t>
            </a:r>
            <a:endParaRPr lang="ru-RU" dirty="0"/>
          </a:p>
        </p:txBody>
      </p:sp>
      <p:pic>
        <p:nvPicPr>
          <p:cNvPr id="6" name="Рисунок 5" descr="Гала в Пубол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40640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9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Отец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отец Дал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74415" y="1600200"/>
            <a:ext cx="2604169" cy="4525963"/>
          </a:xfrm>
        </p:spPr>
      </p:pic>
      <p:pic>
        <p:nvPicPr>
          <p:cNvPr id="6" name="Содержимое 5" descr="портрет отц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09807" y="1600200"/>
            <a:ext cx="31153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ртрет матер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000108"/>
            <a:ext cx="3078886" cy="4525963"/>
          </a:xfrm>
        </p:spPr>
      </p:pic>
      <p:pic>
        <p:nvPicPr>
          <p:cNvPr id="6" name="Содержимое 5" descr="семейство Дали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5143504" y="785794"/>
            <a:ext cx="3429000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50070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Портрет матери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364331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Семья Дали в </a:t>
            </a:r>
            <a:r>
              <a:rPr lang="ru-RU" b="1" i="1" dirty="0" err="1" smtClean="0"/>
              <a:t>Фигерасе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143504" cy="584043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 smtClean="0">
                <a:hlinkClick r:id="rId2" tooltip="1922 год"/>
              </a:rPr>
              <a:t>1922 году</a:t>
            </a:r>
            <a:r>
              <a:rPr lang="ru-RU" sz="2400" b="1" baseline="30000" dirty="0" smtClean="0"/>
              <a:t> </a:t>
            </a:r>
            <a:r>
              <a:rPr lang="ru-RU" sz="2400" b="1" dirty="0" smtClean="0"/>
              <a:t> переезжает в «Резиденцию»  (студенческое общежитие в </a:t>
            </a:r>
            <a:r>
              <a:rPr lang="ru-RU" sz="2400" b="1" dirty="0" smtClean="0">
                <a:hlinkClick r:id="rId3" tooltip="Мадрид"/>
              </a:rPr>
              <a:t>Мадриде</a:t>
            </a:r>
            <a:r>
              <a:rPr lang="ru-RU" sz="2400" b="1" dirty="0" smtClean="0"/>
              <a:t> для одаренных молодых людей) и поступает в Академию </a:t>
            </a:r>
            <a:r>
              <a:rPr lang="ru-RU" sz="2400" b="1" dirty="0" err="1" smtClean="0"/>
              <a:t>Сан-Фернандо</a:t>
            </a:r>
            <a:r>
              <a:rPr lang="ru-RU" sz="2400" b="1" dirty="0" smtClean="0"/>
              <a:t>. В те годы все отмечают его </a:t>
            </a:r>
            <a:r>
              <a:rPr lang="ru-RU" sz="2400" b="1" dirty="0" smtClean="0">
                <a:hlinkClick r:id="rId4" tooltip="Денди (щёголь)"/>
              </a:rPr>
              <a:t>щёгольство</a:t>
            </a:r>
            <a:r>
              <a:rPr lang="ru-RU" sz="2400" b="1" dirty="0" smtClean="0"/>
              <a:t>. В это время он знакомится с </a:t>
            </a:r>
            <a:r>
              <a:rPr lang="ru-RU" sz="2400" b="1" dirty="0" smtClean="0">
                <a:hlinkClick r:id="rId5" tooltip="Буньюэль, Луис"/>
              </a:rPr>
              <a:t>Луисом </a:t>
            </a:r>
            <a:r>
              <a:rPr lang="ru-RU" sz="2400" b="1" dirty="0" err="1" smtClean="0">
                <a:hlinkClick r:id="rId5" tooltip="Буньюэль, Луис"/>
              </a:rPr>
              <a:t>Буньюэлем</a:t>
            </a:r>
            <a:r>
              <a:rPr lang="ru-RU" sz="2400" b="1" dirty="0" smtClean="0"/>
              <a:t>, </a:t>
            </a:r>
            <a:r>
              <a:rPr lang="ru-RU" sz="2400" b="1" dirty="0" err="1" smtClean="0">
                <a:hlinkClick r:id="rId6" tooltip="Лорка, Федерико Гарсиа"/>
              </a:rPr>
              <a:t>Федерико</a:t>
            </a:r>
            <a:r>
              <a:rPr lang="ru-RU" sz="2400" b="1" dirty="0" smtClean="0">
                <a:hlinkClick r:id="rId6" tooltip="Лорка, Федерико Гарсиа"/>
              </a:rPr>
              <a:t> </a:t>
            </a:r>
            <a:r>
              <a:rPr lang="ru-RU" sz="2400" b="1" dirty="0" err="1" smtClean="0">
                <a:hlinkClick r:id="rId6" tooltip="Лорка, Федерико Гарсиа"/>
              </a:rPr>
              <a:t>Гарси́а</a:t>
            </a:r>
            <a:r>
              <a:rPr lang="ru-RU" sz="2400" b="1" dirty="0" smtClean="0">
                <a:hlinkClick r:id="rId6" tooltip="Лорка, Федерико Гарсиа"/>
              </a:rPr>
              <a:t> Лоркой</a:t>
            </a:r>
            <a:r>
              <a:rPr lang="ru-RU" sz="2400" b="1" dirty="0" smtClean="0"/>
              <a:t>. С увлечением читает работы </a:t>
            </a:r>
            <a:r>
              <a:rPr lang="ru-RU" sz="2400" b="1" dirty="0" smtClean="0">
                <a:hlinkClick r:id="rId7" tooltip="Фрейд"/>
              </a:rPr>
              <a:t>Фрейда</a:t>
            </a:r>
            <a:r>
              <a:rPr lang="ru-RU" sz="2400" b="1" dirty="0" smtClean="0"/>
              <a:t>. В </a:t>
            </a:r>
            <a:r>
              <a:rPr lang="ru-RU" sz="2400" b="1" dirty="0" smtClean="0">
                <a:hlinkClick r:id="rId8" tooltip="1929"/>
              </a:rPr>
              <a:t>1929</a:t>
            </a:r>
            <a:r>
              <a:rPr lang="ru-RU" sz="2400" b="1" dirty="0" smtClean="0"/>
              <a:t> г. участвует вместе с </a:t>
            </a:r>
            <a:r>
              <a:rPr lang="ru-RU" sz="2400" b="1" dirty="0" err="1" smtClean="0"/>
              <a:t>Буньюэлем</a:t>
            </a:r>
            <a:r>
              <a:rPr lang="ru-RU" sz="2400" b="1" dirty="0" smtClean="0"/>
              <a:t> в создании сюрреалистического фильма «</a:t>
            </a:r>
            <a:r>
              <a:rPr lang="ru-RU" sz="2400" b="1" dirty="0" smtClean="0">
                <a:hlinkClick r:id="rId9" tooltip="Андалузский пёс"/>
              </a:rPr>
              <a:t>Андалузский пёс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pic>
        <p:nvPicPr>
          <p:cNvPr id="5" name="Содержимое 4" descr="Дали в академии.jpg"/>
          <p:cNvPicPr>
            <a:picLocks noGrp="1" noChangeAspect="1"/>
          </p:cNvPicPr>
          <p:nvPr>
            <p:ph sz="half" idx="2"/>
          </p:nvPr>
        </p:nvPicPr>
        <p:blipFill>
          <a:blip r:embed="rId10" cstate="email"/>
          <a:stretch>
            <a:fillRect/>
          </a:stretch>
        </p:blipFill>
        <p:spPr>
          <a:xfrm>
            <a:off x="5500694" y="285728"/>
            <a:ext cx="3390900" cy="2905125"/>
          </a:xfrm>
        </p:spPr>
      </p:pic>
      <p:sp>
        <p:nvSpPr>
          <p:cNvPr id="6" name="TextBox 5"/>
          <p:cNvSpPr txBox="1"/>
          <p:nvPr/>
        </p:nvSpPr>
        <p:spPr>
          <a:xfrm>
            <a:off x="5500694" y="321468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Дали в Академии</a:t>
            </a:r>
            <a:endParaRPr lang="ru-RU" b="1" i="1" dirty="0"/>
          </a:p>
        </p:txBody>
      </p:sp>
      <p:pic>
        <p:nvPicPr>
          <p:cNvPr id="7" name="Рисунок 6" descr="автопортрет 1920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143504" y="3714752"/>
            <a:ext cx="38100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Дали и Лорка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5429256" y="285728"/>
            <a:ext cx="33395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бунюэль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357166"/>
            <a:ext cx="2286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596" y="34290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Бунюэль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92919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Дали и Лорка</a:t>
            </a:r>
            <a:endParaRPr lang="ru-RU" b="1" i="1" dirty="0"/>
          </a:p>
        </p:txBody>
      </p:sp>
      <p:pic>
        <p:nvPicPr>
          <p:cNvPr id="11" name="Рисунок 10" descr="Дали 19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2214554"/>
            <a:ext cx="2619375" cy="340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икассо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285728"/>
            <a:ext cx="373391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495800" cy="5911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Знакомство с новыми течениями в живописи развивается — Дали́ экспериментирует с методами </a:t>
            </a:r>
            <a:r>
              <a:rPr lang="ru-RU" sz="2400" b="1" dirty="0" smtClean="0">
                <a:solidFill>
                  <a:schemeClr val="bg1"/>
                </a:solidFill>
                <a:hlinkClick r:id="rId3" tooltip="Кубизм"/>
              </a:rPr>
              <a:t>кубизма</a:t>
            </a:r>
            <a:r>
              <a:rPr lang="ru-RU" sz="2400" b="1" dirty="0" smtClean="0">
                <a:solidFill>
                  <a:schemeClr val="bg1"/>
                </a:solidFill>
              </a:rPr>
              <a:t> и </a:t>
            </a:r>
            <a:r>
              <a:rPr lang="ru-RU" sz="2400" b="1" dirty="0" smtClean="0">
                <a:solidFill>
                  <a:schemeClr val="bg1"/>
                </a:solidFill>
                <a:hlinkClick r:id="rId4" tooltip="Дадаизм"/>
              </a:rPr>
              <a:t>дадаизма</a:t>
            </a:r>
            <a:r>
              <a:rPr lang="ru-RU" sz="2400" b="1" dirty="0" smtClean="0">
                <a:solidFill>
                  <a:schemeClr val="bg1"/>
                </a:solidFill>
              </a:rPr>
              <a:t>. В </a:t>
            </a:r>
            <a:r>
              <a:rPr lang="ru-RU" sz="2400" b="1" dirty="0" smtClean="0">
                <a:solidFill>
                  <a:schemeClr val="bg1"/>
                </a:solidFill>
                <a:hlinkClick r:id="rId5" tooltip="1926"/>
              </a:rPr>
              <a:t>1926</a:t>
            </a:r>
            <a:r>
              <a:rPr lang="ru-RU" sz="2400" b="1" dirty="0" smtClean="0">
                <a:solidFill>
                  <a:schemeClr val="bg1"/>
                </a:solidFill>
              </a:rPr>
              <a:t> г. его выгоняют из Академии за высокомерное и пренебрежительное отношение к преподавателям. В том же году впервые едет в </a:t>
            </a:r>
            <a:r>
              <a:rPr lang="ru-RU" sz="2400" b="1" dirty="0" smtClean="0">
                <a:solidFill>
                  <a:schemeClr val="bg1"/>
                </a:solidFill>
                <a:hlinkClick r:id="rId6" tooltip="Париж"/>
              </a:rPr>
              <a:t>Париж</a:t>
            </a:r>
            <a:r>
              <a:rPr lang="ru-RU" sz="2400" b="1" dirty="0" smtClean="0">
                <a:solidFill>
                  <a:schemeClr val="bg1"/>
                </a:solidFill>
              </a:rPr>
              <a:t>, где знакомится с </a:t>
            </a:r>
            <a:r>
              <a:rPr lang="ru-RU" sz="2400" b="1" dirty="0" err="1" smtClean="0">
                <a:solidFill>
                  <a:schemeClr val="bg1"/>
                </a:solidFill>
                <a:hlinkClick r:id="rId7" tooltip="Пикассо"/>
              </a:rPr>
              <a:t>Пáбло</a:t>
            </a:r>
            <a:r>
              <a:rPr lang="ru-RU" sz="2400" b="1" dirty="0" smtClean="0">
                <a:solidFill>
                  <a:schemeClr val="bg1"/>
                </a:solidFill>
                <a:hlinkClick r:id="rId7" tooltip="Пикассо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hlinkClick r:id="rId7" tooltip="Пикассо"/>
              </a:rPr>
              <a:t>Пикáссо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85776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Пабло Пикассо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Сюрреализм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495800" cy="591187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Основное понятие сюрреализма, </a:t>
            </a:r>
            <a:r>
              <a:rPr lang="ru-RU" sz="2000" b="1" i="1" dirty="0" err="1" smtClean="0"/>
              <a:t>сюрреальность</a:t>
            </a:r>
            <a:r>
              <a:rPr lang="ru-RU" sz="2000" b="1" dirty="0" smtClean="0"/>
              <a:t> — совмещение </a:t>
            </a:r>
            <a:r>
              <a:rPr lang="ru-RU" sz="2000" b="1" dirty="0" smtClean="0">
                <a:hlinkClick r:id="rId2" tooltip="Сон"/>
              </a:rPr>
              <a:t>сна</a:t>
            </a:r>
            <a:r>
              <a:rPr lang="ru-RU" sz="2000" b="1" dirty="0" smtClean="0"/>
              <a:t> и </a:t>
            </a:r>
            <a:r>
              <a:rPr lang="ru-RU" sz="2000" b="1" dirty="0" smtClean="0">
                <a:hlinkClick r:id="rId3" tooltip="Реальность"/>
              </a:rPr>
              <a:t>реальности</a:t>
            </a:r>
            <a:r>
              <a:rPr lang="ru-RU" sz="2000" b="1" dirty="0" smtClean="0"/>
              <a:t>. Для этого сюрреалисты предлагали </a:t>
            </a:r>
            <a:r>
              <a:rPr lang="ru-RU" sz="2000" b="1" dirty="0" smtClean="0">
                <a:hlinkClick r:id="rId4" tooltip="Абсурд"/>
              </a:rPr>
              <a:t>абсурдное</a:t>
            </a:r>
            <a:r>
              <a:rPr lang="ru-RU" sz="2000" b="1" dirty="0" smtClean="0"/>
              <a:t>, противоречивое сочетание натуралистических образов посредством коллажа. Сюрреалисты были вдохновлены радикальной левой идеологией, однако </a:t>
            </a:r>
            <a:r>
              <a:rPr lang="ru-RU" sz="2000" b="1" dirty="0" smtClean="0">
                <a:hlinkClick r:id="rId5" tooltip="Революция"/>
              </a:rPr>
              <a:t>революцию</a:t>
            </a:r>
            <a:r>
              <a:rPr lang="ru-RU" sz="2000" b="1" dirty="0" smtClean="0"/>
              <a:t> они предлагали начать со своего </a:t>
            </a:r>
            <a:r>
              <a:rPr lang="ru-RU" sz="2000" b="1" dirty="0" smtClean="0">
                <a:hlinkClick r:id="rId6" tooltip="Сознание (психология)"/>
              </a:rPr>
              <a:t>сознания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Это направление сложилось под большим влиянием теории </a:t>
            </a:r>
            <a:r>
              <a:rPr lang="ru-RU" sz="2000" b="1" dirty="0" smtClean="0">
                <a:hlinkClick r:id="rId7" tooltip="Психоанализ"/>
              </a:rPr>
              <a:t>психоанализа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8" tooltip="Фрейд, Зигмунд"/>
              </a:rPr>
              <a:t>Фрейда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5" name="Содержимое 4" descr="сон навеянный полётом пчелы.jpg"/>
          <p:cNvPicPr>
            <a:picLocks noGrp="1" noChangeAspect="1"/>
          </p:cNvPicPr>
          <p:nvPr>
            <p:ph sz="half" idx="2"/>
          </p:nvPr>
        </p:nvPicPr>
        <p:blipFill>
          <a:blip r:embed="rId9" cstate="email"/>
          <a:stretch>
            <a:fillRect/>
          </a:stretch>
        </p:blipFill>
        <p:spPr>
          <a:xfrm>
            <a:off x="4930086" y="1600200"/>
            <a:ext cx="3474828" cy="4525963"/>
          </a:xfrm>
        </p:spPr>
      </p:pic>
      <p:sp>
        <p:nvSpPr>
          <p:cNvPr id="6" name="TextBox 5"/>
          <p:cNvSpPr txBox="1"/>
          <p:nvPr/>
        </p:nvSpPr>
        <p:spPr>
          <a:xfrm>
            <a:off x="4929190" y="614364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«Сон, навеянный полётом пчелы вокруг граната»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4071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"Целью было впервые изобразить открытый </a:t>
            </a:r>
            <a:r>
              <a:rPr lang="ru-RU" sz="2000" b="1" dirty="0" err="1" smtClean="0"/>
              <a:t>Фрэйдом</a:t>
            </a:r>
            <a:r>
              <a:rPr lang="ru-RU" sz="2000" b="1" dirty="0" smtClean="0"/>
              <a:t> тип долгого связного сна, вызванного мгновенным воздействием, от которого и происходит </a:t>
            </a:r>
            <a:r>
              <a:rPr lang="ru-RU" sz="2000" b="1" dirty="0" err="1" smtClean="0"/>
              <a:t>пробуждение.Подобно</a:t>
            </a:r>
            <a:r>
              <a:rPr lang="ru-RU" sz="2000" b="1" dirty="0" smtClean="0"/>
              <a:t> тому. как падение иглы на шею спящего одновременно вызывает его пробуждение и длинный сон, кончающийся </a:t>
            </a:r>
            <a:r>
              <a:rPr lang="ru-RU" sz="2000" b="1" dirty="0" err="1" smtClean="0"/>
              <a:t>гильятиной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жужание</a:t>
            </a:r>
            <a:r>
              <a:rPr lang="ru-RU" sz="2000" b="1" dirty="0" smtClean="0"/>
              <a:t> пчелы вызывает здесь укус жалом, который разбудил </a:t>
            </a:r>
            <a:r>
              <a:rPr lang="ru-RU" sz="2000" b="1" dirty="0" err="1" smtClean="0"/>
              <a:t>Галу.Вся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жизнетворящая</a:t>
            </a:r>
            <a:r>
              <a:rPr lang="ru-RU" sz="2000" b="1" dirty="0" smtClean="0"/>
              <a:t> биология </a:t>
            </a:r>
            <a:r>
              <a:rPr lang="ru-RU" sz="2000" b="1" dirty="0" err="1" smtClean="0"/>
              <a:t>возникаетиз</a:t>
            </a:r>
            <a:r>
              <a:rPr lang="ru-RU" sz="2000" b="1" dirty="0" smtClean="0"/>
              <a:t> лопнувшего граната".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с Гала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151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 1922 году он впервые встречает свою будущую жену </a:t>
            </a:r>
            <a:r>
              <a:rPr lang="ru-RU" sz="2000" b="1" dirty="0" err="1" smtClean="0">
                <a:hlinkClick r:id="rId2" tooltip="Дьяконова, Елена Дмитриевна"/>
              </a:rPr>
              <a:t>Галу</a:t>
            </a:r>
            <a:r>
              <a:rPr lang="ru-RU" sz="2000" b="1" dirty="0" smtClean="0">
                <a:hlinkClick r:id="rId2" tooltip="Дьяконова, Елена Дмитриевна"/>
              </a:rPr>
              <a:t>́</a:t>
            </a:r>
            <a:r>
              <a:rPr lang="ru-RU" sz="2000" b="1" dirty="0" smtClean="0"/>
              <a:t> (</a:t>
            </a:r>
            <a:r>
              <a:rPr lang="ru-RU" sz="2000" b="1" dirty="0" smtClean="0">
                <a:hlinkClick r:id="rId2" tooltip="Дьяконова, Елена Дмитриевна"/>
              </a:rPr>
              <a:t>Елену Дмитриевну Дьяконову</a:t>
            </a:r>
            <a:r>
              <a:rPr lang="ru-RU" sz="2000" b="1" dirty="0" smtClean="0"/>
              <a:t>), бывшую тогда женой поэта </a:t>
            </a:r>
            <a:r>
              <a:rPr lang="ru-RU" sz="2000" b="1" dirty="0" smtClean="0">
                <a:hlinkClick r:id="rId3" tooltip="Элюар, Поль"/>
              </a:rPr>
              <a:t>Поля Элюара</a:t>
            </a:r>
            <a:r>
              <a:rPr lang="ru-RU" sz="2000" b="1" dirty="0" smtClean="0"/>
              <a:t>. Сблизившись с Сальвадором, Гала, однако, продолжает встречаться со своим мужем, заводит попутные отношения с другими поэтами и художниками, что в то время казалось приемлемым в тех богемных кругах, где вращались Дали́, Элюар и Гала. Понимая, что фактически увёл у друга жену, Сальвадор в качестве «компенсации» пишет его портрет.</a:t>
            </a:r>
            <a:endParaRPr lang="ru-RU" sz="2000" b="1" dirty="0"/>
          </a:p>
        </p:txBody>
      </p:sp>
      <p:pic>
        <p:nvPicPr>
          <p:cNvPr id="5" name="Содержимое 4" descr="поль элюар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357818" y="1357298"/>
            <a:ext cx="3333750" cy="4362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ал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1357298"/>
            <a:ext cx="3533775" cy="470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ала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1214422"/>
            <a:ext cx="428625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605</Words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Отец</vt:lpstr>
      <vt:lpstr>Слайд 4</vt:lpstr>
      <vt:lpstr>Слайд 5</vt:lpstr>
      <vt:lpstr>Слайд 6</vt:lpstr>
      <vt:lpstr>Слайд 7</vt:lpstr>
      <vt:lpstr>Сюрреализм</vt:lpstr>
      <vt:lpstr>Встреча с Гала</vt:lpstr>
      <vt:lpstr>Слайд 10</vt:lpstr>
      <vt:lpstr>Слайд 11</vt:lpstr>
      <vt:lpstr>«Незримые спящая женщина, конь и лев»</vt:lpstr>
      <vt:lpstr>«Исчезающие образы»</vt:lpstr>
      <vt:lpstr>«Постоянство памяти»  («Мягкие часы»)</vt:lpstr>
      <vt:lpstr>Порт-Льигат</vt:lpstr>
      <vt:lpstr>Слайд 16</vt:lpstr>
      <vt:lpstr>Дом Дали в Фигейрасе</vt:lpstr>
      <vt:lpstr>Третий дом – замок Гала в Пуболе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1</cp:lastModifiedBy>
  <cp:revision>12</cp:revision>
  <dcterms:created xsi:type="dcterms:W3CDTF">2011-10-28T17:04:01Z</dcterms:created>
  <dcterms:modified xsi:type="dcterms:W3CDTF">2011-11-03T15:36:42Z</dcterms:modified>
</cp:coreProperties>
</file>