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  <p:sldMasterId id="2147483753" r:id="rId3"/>
    <p:sldMasterId id="2147483765" r:id="rId4"/>
    <p:sldMasterId id="2147483777" r:id="rId5"/>
    <p:sldMasterId id="2147483789" r:id="rId6"/>
    <p:sldMasterId id="2147483801" r:id="rId7"/>
    <p:sldMasterId id="2147483813" r:id="rId8"/>
    <p:sldMasterId id="2147483825" r:id="rId9"/>
    <p:sldMasterId id="2147483837" r:id="rId10"/>
    <p:sldMasterId id="2147483849" r:id="rId11"/>
    <p:sldMasterId id="2147483861" r:id="rId12"/>
    <p:sldMasterId id="2147483873" r:id="rId13"/>
    <p:sldMasterId id="2147483885" r:id="rId14"/>
    <p:sldMasterId id="2147483897" r:id="rId15"/>
    <p:sldMasterId id="2147483909" r:id="rId16"/>
    <p:sldMasterId id="2147483921" r:id="rId17"/>
    <p:sldMasterId id="2147483933" r:id="rId18"/>
  </p:sldMasterIdLst>
  <p:sldIdLst>
    <p:sldId id="256" r:id="rId19"/>
    <p:sldId id="267" r:id="rId20"/>
    <p:sldId id="264" r:id="rId21"/>
    <p:sldId id="265" r:id="rId22"/>
    <p:sldId id="266" r:id="rId23"/>
    <p:sldId id="262" r:id="rId24"/>
    <p:sldId id="257" r:id="rId25"/>
    <p:sldId id="259" r:id="rId26"/>
    <p:sldId id="258" r:id="rId27"/>
    <p:sldId id="261" r:id="rId28"/>
    <p:sldId id="26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ADDC-37F9-4D33-8058-53325913E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E9ED-E99D-46EF-A3DC-5BDA26B61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A876-3603-4976-B005-ECD04902C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58627-B8CA-482E-8E4F-9AC474423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CF31-D09A-42FF-B682-70CE2C4F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A222-1A99-4144-A0A4-9D954DE8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7F57-189D-49E4-BB00-E8AD1B1F3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FD7E-1C3F-4BB8-9619-5927ED338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F086-76A0-435A-93A7-C76C3F968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ADDC-37F9-4D33-8058-53325913E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FD62-22ED-42C6-A7FD-EF671CC1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DE4-08BB-4D1A-8328-7049593D5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F126-4FEA-45AF-A526-75D1E5F65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F6CF-5056-4F84-88E6-C8E80E84A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62CB-A5AB-4497-B68D-EAA89C18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B19B-3CD0-4033-BE30-FC3E6AEF9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54B6-6C04-48FB-9396-170CA7BD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C959-AE9D-4FCB-BD71-D734256D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A30C-05AD-4F35-83CE-85FD5B5C5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7C440-C3F3-491B-B33B-92E845A5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E9ED-E99D-46EF-A3DC-5BDA26B61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AB2F-DED7-4031-8818-A1F3A9E7F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15D82-2871-4A4D-BCAE-F10E11AB4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4ED6-222E-42D4-A518-7EC101F48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CA04F-DCBA-410C-8288-319C34E0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8CF3-BDC0-48D4-AE44-63C245437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8CDF-739E-4171-8EBD-B993F93A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75BB-9405-4B9E-A802-DAE54C97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AEEA4-6A7C-48C7-9571-7F727F4C4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F52F-0CC5-4203-B29F-1CC44993C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85D2-04B4-4D59-9AE4-5DA205F1F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A876-3603-4976-B005-ECD04902C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D79C-DF22-4F1F-BECB-BC465F587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86F5-A593-4EA2-9334-C089734D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92BD-A31D-4D27-914D-F758F4220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A123-DCF5-4B4A-9D6D-599C84B0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D3F4-3A7A-4221-AC31-D08C7C82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36A3-2026-4C19-B6F7-79013D7AC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1B98-3AB8-400E-8F98-634BA3CE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E6FD-A863-4E40-B39F-936DDDDD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A945-C7D1-415D-982B-287398CD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37AC-D163-4FA2-AC32-EFC9AE438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58627-B8CA-482E-8E4F-9AC474423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6FC2-169F-42F1-A203-59419E5C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5357-6660-44A7-BA60-C12E7C2E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2881-CEFC-4D5B-B986-FCF082A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D8CA-FCAE-43CF-9DD7-36588C76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46487-4B88-4C7D-A7ED-47DE69600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B510-004E-491E-BEF5-62BE18609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A8A3-A386-4D81-A9B9-3DD5376E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3D0C-BD87-44C8-B146-E8EC8713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7206-73E9-46F1-8D2D-F7328A77E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6DA8-AA7B-441E-86C4-5DEAEDB1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CF31-D09A-42FF-B682-70CE2C4F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1D4D-E5D9-4F09-900D-4D02EC91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6C6B1-6C34-4DBA-8055-2021542F8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5A78-60D7-47DE-AA27-500EE1F09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C4B7-A4F3-4D68-A3BE-5A5EF363E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36CF-4B25-43B9-A945-C951A074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94B5-A2AE-4504-8579-10B8B0B2F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13ED-0219-46E7-A871-3639B478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056C-E2E8-4B3B-8771-C76DCDF64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D3D7-4B64-49FC-BC80-9D8929686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E47B5-C8C1-44D0-8006-E6BE0A4D0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A222-1A99-4144-A0A4-9D954DE8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678E-99FC-48E0-8F43-4331919F9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16D27-D3A3-4F24-9FF5-E0AB7BD4D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C9D4-AD0B-48D5-9637-0F6BC0D77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B68F-04E1-4A51-9024-7E83D13E4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FB45-C8FB-4A21-A35D-F6AE8E86D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E6A7-D23C-4FF2-A193-9F851BE5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DC43-4852-4150-9FF9-33BB6CDD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2E29-C245-4698-9ED9-63FE70B14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6D03-B52C-4A5C-AF28-88C545DD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7DE5-1094-4F6E-930A-2F5EAD10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7F57-189D-49E4-BB00-E8AD1B1F3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7B8F-EEAA-4A77-8D92-16ECD706B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6FCB-4B0E-4AD7-9A9D-852820B21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09C7-D408-4B06-AC35-928EFC382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FA05B-0CDD-4327-8818-7CB371834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C43C-0B84-431F-A722-31318B458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131EA-6F2C-49C9-B01B-790509E51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F0628-21B9-4068-9E27-C54C5CA83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F479-95CF-42E2-9C9C-BA71167F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391B-5533-4930-941D-FF0D548A2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4234-7CE9-4346-95F3-5002ED65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FD7E-1C3F-4BB8-9619-5927ED338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69FC5-D2BC-4B78-A561-84CF2642F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AAAA-9BEA-4ED7-9C88-D542DC7D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2C9C-4ADF-45C5-9CB2-FE8A675DD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E4CDA-6A97-435D-97E2-F00C104CF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AF63-0ECF-4995-838F-10D88EB38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CBC0-796A-4DE3-BED6-FAD61707F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7B05-A5E6-43A6-87FF-C2A00281A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0B58C-3396-4459-A976-589F2620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DE4D-D417-41F0-A645-92C8E780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F086-76A0-435A-93A7-C76C3F968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FD62-22ED-42C6-A7FD-EF671CC1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DE4-08BB-4D1A-8328-7049593D5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F126-4FEA-45AF-A526-75D1E5F65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F6CF-5056-4F84-88E6-C8E80E84A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62CB-A5AB-4497-B68D-EAA89C18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B19B-3CD0-4033-BE30-FC3E6AEF9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54B6-6C04-48FB-9396-170CA7BD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C959-AE9D-4FCB-BD71-D734256D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A30C-05AD-4F35-83CE-85FD5B5C5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7C440-C3F3-491B-B33B-92E845A5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AB2F-DED7-4031-8818-A1F3A9E7F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15D82-2871-4A4D-BCAE-F10E11AB4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4ED6-222E-42D4-A518-7EC101F48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CA04F-DCBA-410C-8288-319C34E0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8CF3-BDC0-48D4-AE44-63C245437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8CDF-739E-4171-8EBD-B993F93A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75BB-9405-4B9E-A802-DAE54C97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AEEA4-6A7C-48C7-9571-7F727F4C4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F52F-0CC5-4203-B29F-1CC44993C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85D2-04B4-4D59-9AE4-5DA205F1F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D79C-DF22-4F1F-BECB-BC465F587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86F5-A593-4EA2-9334-C089734D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92BD-A31D-4D27-914D-F758F4220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A123-DCF5-4B4A-9D6D-599C84B0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D3F4-3A7A-4221-AC31-D08C7C82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36A3-2026-4C19-B6F7-79013D7AC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1B98-3AB8-400E-8F98-634BA3CE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E6FD-A863-4E40-B39F-936DDDDD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A945-C7D1-415D-982B-287398CD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37AC-D163-4FA2-AC32-EFC9AE438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6FC2-169F-42F1-A203-59419E5C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5357-6660-44A7-BA60-C12E7C2E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2881-CEFC-4D5B-B986-FCF082A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D8CA-FCAE-43CF-9DD7-36588C76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46487-4B88-4C7D-A7ED-47DE69600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B510-004E-491E-BEF5-62BE18609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A8A3-A386-4D81-A9B9-3DD5376E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3D0C-BD87-44C8-B146-E8EC8713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7206-73E9-46F1-8D2D-F7328A77E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6DA8-AA7B-441E-86C4-5DEAEDB1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1D4D-E5D9-4F09-900D-4D02EC91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6C6B1-6C34-4DBA-8055-2021542F8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5A78-60D7-47DE-AA27-500EE1F09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C4B7-A4F3-4D68-A3BE-5A5EF363E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36CF-4B25-43B9-A945-C951A074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94B5-A2AE-4504-8579-10B8B0B2F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13ED-0219-46E7-A871-3639B478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056C-E2E8-4B3B-8771-C76DCDF64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D3D7-4B64-49FC-BC80-9D8929686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E47B5-C8C1-44D0-8006-E6BE0A4D0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678E-99FC-48E0-8F43-4331919F9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16D27-D3A3-4F24-9FF5-E0AB7BD4D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C9D4-AD0B-48D5-9637-0F6BC0D77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B68F-04E1-4A51-9024-7E83D13E4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FB45-C8FB-4A21-A35D-F6AE8E86D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E6A7-D23C-4FF2-A193-9F851BE5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DC43-4852-4150-9FF9-33BB6CDD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2E29-C245-4698-9ED9-63FE70B14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6D03-B52C-4A5C-AF28-88C545DD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7DE5-1094-4F6E-930A-2F5EAD10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7B8F-EEAA-4A77-8D92-16ECD706B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6FCB-4B0E-4AD7-9A9D-852820B21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09C7-D408-4B06-AC35-928EFC382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FA05B-0CDD-4327-8818-7CB371834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C43C-0B84-431F-A722-31318B458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131EA-6F2C-49C9-B01B-790509E51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F0628-21B9-4068-9E27-C54C5CA83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F479-95CF-42E2-9C9C-BA71167F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391B-5533-4930-941D-FF0D548A2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4234-7CE9-4346-95F3-5002ED65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69FC5-D2BC-4B78-A561-84CF2642F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AAAA-9BEA-4ED7-9C88-D542DC7D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2C9C-4ADF-45C5-9CB2-FE8A675DD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E4CDA-6A97-435D-97E2-F00C104CF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AF63-0ECF-4995-838F-10D88EB38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CBC0-796A-4DE3-BED6-FAD61707F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7B05-A5E6-43A6-87FF-C2A00281A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0B58C-3396-4459-A976-589F2620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DE4D-D417-41F0-A645-92C8E780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1ECA8ED-EC01-415A-BA75-E94BD10E1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A57F60C-BEC9-4482-9207-954501378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5DF3D52-C9E8-4051-AB25-A2BFD0BC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859BB24-274D-4511-8788-670E3C80B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81BF18D-88D2-4375-AFE4-E3091F54C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994166F-F70D-4A1B-9006-347E217DF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E3BA780-40EB-413B-A516-ED3CA7F8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4240B75-7F95-4AB0-9DFB-853FE5973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1ECA8ED-EC01-415A-BA75-E94BD10E1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A57F60C-BEC9-4482-9207-954501378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5DF3D52-C9E8-4051-AB25-A2BFD0BC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859BB24-274D-4511-8788-670E3C80B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81BF18D-88D2-4375-AFE4-E3091F54C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994166F-F70D-4A1B-9006-347E217DF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E3BA780-40EB-413B-A516-ED3CA7F8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4240B75-7F95-4AB0-9DFB-853FE5973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ет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76500"/>
            <a:ext cx="3333750" cy="4381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Диета: худеть или не худеть, и если худеть, то как?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Классный час в 9 классе</a:t>
            </a:r>
            <a:endParaRPr lang="ru-RU" dirty="0"/>
          </a:p>
        </p:txBody>
      </p:sp>
      <p:pic>
        <p:nvPicPr>
          <p:cNvPr id="4" name="Рисунок 3" descr="ди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0648"/>
            <a:ext cx="1936756" cy="1568772"/>
          </a:xfrm>
          <a:prstGeom prst="rect">
            <a:avLst/>
          </a:prstGeom>
        </p:spPr>
      </p:pic>
      <p:pic>
        <p:nvPicPr>
          <p:cNvPr id="5" name="Рисунок 4" descr="диет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483768" cy="23313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ассей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0"/>
            <a:ext cx="3810000" cy="381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Прекрасно помогает бассейн и фитнес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ru-RU" dirty="0" smtClean="0"/>
              <a:t>При занятиях фитнесом нельзя есть 3 часа до него и три часа после </a:t>
            </a:r>
          </a:p>
          <a:p>
            <a:r>
              <a:rPr lang="ru-RU" dirty="0" smtClean="0"/>
              <a:t>Лучше на фитнес ходить в 20.00 (последний раз пообедать в 17.00, а больше уже не есть)</a:t>
            </a:r>
            <a:endParaRPr lang="ru-RU" dirty="0"/>
          </a:p>
        </p:txBody>
      </p:sp>
      <p:pic>
        <p:nvPicPr>
          <p:cNvPr id="6" name="Рисунок 5" descr="фитн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789040"/>
            <a:ext cx="3851920" cy="25856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Что исключить из своего рациона:</a:t>
            </a:r>
            <a:endParaRPr lang="ru-RU" sz="3200" dirty="0"/>
          </a:p>
        </p:txBody>
      </p:sp>
      <p:pic>
        <p:nvPicPr>
          <p:cNvPr id="5" name="Содержимое 4" descr="бутерброд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28184" y="908720"/>
            <a:ext cx="2515563" cy="1800200"/>
          </a:xfrm>
        </p:spPr>
      </p:pic>
      <p:pic>
        <p:nvPicPr>
          <p:cNvPr id="6" name="Рисунок 5" descr="колба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980728"/>
            <a:ext cx="1981204" cy="1478283"/>
          </a:xfrm>
          <a:prstGeom prst="rect">
            <a:avLst/>
          </a:prstGeom>
        </p:spPr>
      </p:pic>
      <p:pic>
        <p:nvPicPr>
          <p:cNvPr id="8" name="Рисунок 7" descr="майоне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96952"/>
            <a:ext cx="1603896" cy="1603896"/>
          </a:xfrm>
          <a:prstGeom prst="rect">
            <a:avLst/>
          </a:prstGeom>
        </p:spPr>
      </p:pic>
      <p:pic>
        <p:nvPicPr>
          <p:cNvPr id="10" name="Содержимое 9" descr="Макдональдс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 l="30567" t="21366" r="30207" b="18012"/>
          <a:stretch>
            <a:fillRect/>
          </a:stretch>
        </p:blipFill>
        <p:spPr>
          <a:xfrm>
            <a:off x="1475656" y="836712"/>
            <a:ext cx="1584176" cy="1224136"/>
          </a:xfrm>
        </p:spPr>
      </p:pic>
      <p:pic>
        <p:nvPicPr>
          <p:cNvPr id="11" name="Рисунок 10" descr="пиц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2708920"/>
            <a:ext cx="2133600" cy="1600200"/>
          </a:xfrm>
          <a:prstGeom prst="rect">
            <a:avLst/>
          </a:prstGeom>
        </p:spPr>
      </p:pic>
      <p:pic>
        <p:nvPicPr>
          <p:cNvPr id="12" name="Рисунок 11" descr="хле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4941168"/>
            <a:ext cx="2136648" cy="1612392"/>
          </a:xfrm>
          <a:prstGeom prst="rect">
            <a:avLst/>
          </a:prstGeom>
        </p:spPr>
      </p:pic>
      <p:pic>
        <p:nvPicPr>
          <p:cNvPr id="13" name="Рисунок 12" descr="картофел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2780928"/>
            <a:ext cx="1656206" cy="2129408"/>
          </a:xfrm>
          <a:prstGeom prst="rect">
            <a:avLst/>
          </a:prstGeom>
        </p:spPr>
      </p:pic>
      <p:pic>
        <p:nvPicPr>
          <p:cNvPr id="14" name="Рисунок 13" descr="макарон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3284984"/>
            <a:ext cx="2049016" cy="2049016"/>
          </a:xfrm>
          <a:prstGeom prst="rect">
            <a:avLst/>
          </a:prstGeom>
        </p:spPr>
      </p:pic>
      <p:pic>
        <p:nvPicPr>
          <p:cNvPr id="7" name="Рисунок 6" descr="конфеты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4869160"/>
            <a:ext cx="1891110" cy="16888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Неправильные способы похудения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3600400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Низкокалорийные диеты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72816"/>
            <a:ext cx="3600400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Отказ от еды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84984"/>
            <a:ext cx="3600400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Есть 1-2 раза в день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284984"/>
            <a:ext cx="3600400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Использование таблеток для похудения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797152"/>
            <a:ext cx="3600400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Использование чая и добавок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Низкокалорийная диета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малокалорийная дие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4038600" cy="294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Эти диеты обещают вам быстрое похудение на 10кг. Следствие таких диет: то, что вы мучительно сбросите за месяц, через 2-3 месяца наберёте вновь, стоит только </a:t>
            </a:r>
            <a:r>
              <a:rPr lang="ru-RU" sz="2000" dirty="0" smtClean="0"/>
              <a:t>н</a:t>
            </a:r>
            <a:r>
              <a:rPr lang="ru-RU" sz="2000" dirty="0" smtClean="0"/>
              <a:t>ачать нормально есть. На такой диете можно сидеть всю жизнь, отказывая себе во всём. Так живут балерины. Просто закрывают рот. </a:t>
            </a:r>
            <a:endParaRPr lang="ru-RU" sz="2000" dirty="0"/>
          </a:p>
        </p:txBody>
      </p:sp>
      <p:pic>
        <p:nvPicPr>
          <p:cNvPr id="7" name="Рисунок 6" descr="малокалорийная диет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4664"/>
            <a:ext cx="2323232" cy="1723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Последствия диет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Плохое настроение</a:t>
            </a:r>
          </a:p>
          <a:p>
            <a:r>
              <a:rPr lang="ru-RU" sz="2400" dirty="0" smtClean="0"/>
              <a:t>Дистрофия</a:t>
            </a:r>
          </a:p>
          <a:p>
            <a:r>
              <a:rPr lang="ru-RU" sz="2400" dirty="0" smtClean="0"/>
              <a:t>Нарушения работы желудочно-кишечного тракта</a:t>
            </a:r>
          </a:p>
          <a:p>
            <a:r>
              <a:rPr lang="ru-RU" sz="2400" dirty="0" smtClean="0"/>
              <a:t>Нарушение работы сердца</a:t>
            </a:r>
          </a:p>
          <a:p>
            <a:r>
              <a:rPr lang="ru-RU" sz="2400" dirty="0" smtClean="0"/>
              <a:t>Порча зубов</a:t>
            </a:r>
          </a:p>
          <a:p>
            <a:r>
              <a:rPr lang="ru-RU" sz="2400" dirty="0" smtClean="0"/>
              <a:t>Психические заболевания</a:t>
            </a:r>
          </a:p>
          <a:p>
            <a:endParaRPr lang="ru-RU" dirty="0"/>
          </a:p>
        </p:txBody>
      </p:sp>
      <p:pic>
        <p:nvPicPr>
          <p:cNvPr id="5" name="Содержимое 4" descr="дистроф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50191"/>
          <a:stretch>
            <a:fillRect/>
          </a:stretch>
        </p:blipFill>
        <p:spPr>
          <a:xfrm>
            <a:off x="7246268" y="0"/>
            <a:ext cx="1897732" cy="3343275"/>
          </a:xfrm>
        </p:spPr>
      </p:pic>
      <p:pic>
        <p:nvPicPr>
          <p:cNvPr id="6" name="Рисунок 5" descr="болезни желу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340768"/>
            <a:ext cx="2857500" cy="2143125"/>
          </a:xfrm>
          <a:prstGeom prst="rect">
            <a:avLst/>
          </a:prstGeom>
        </p:spPr>
      </p:pic>
      <p:pic>
        <p:nvPicPr>
          <p:cNvPr id="7" name="Рисунок 6" descr="болезни серд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717032"/>
            <a:ext cx="2369840" cy="2369840"/>
          </a:xfrm>
          <a:prstGeom prst="rect">
            <a:avLst/>
          </a:prstGeom>
        </p:spPr>
      </p:pic>
      <p:pic>
        <p:nvPicPr>
          <p:cNvPr id="8" name="Рисунок 7" descr="зуб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221088"/>
            <a:ext cx="2857500" cy="20002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Последствия диет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► После полного отказа от соли и сахара нарушается солевой и углеводный баланс, что ведет к болезненным изменениям в работе сердца и головного мозга.</a:t>
            </a:r>
          </a:p>
          <a:p>
            <a:pPr>
              <a:buNone/>
            </a:pPr>
            <a:r>
              <a:rPr lang="ru-RU" sz="1800" dirty="0" smtClean="0"/>
              <a:t>► </a:t>
            </a:r>
            <a:r>
              <a:rPr lang="ru-RU" sz="1800" dirty="0" err="1" smtClean="0"/>
              <a:t>Сыроедение</a:t>
            </a:r>
            <a:r>
              <a:rPr lang="ru-RU" sz="1800" dirty="0" smtClean="0"/>
              <a:t> может вызывать нарушение функций желудочно-кишечного тракта и </a:t>
            </a:r>
            <a:r>
              <a:rPr lang="ru-RU" sz="1800" dirty="0" err="1" smtClean="0"/>
              <a:t>дисбактериоз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► Длительными </a:t>
            </a:r>
            <a:r>
              <a:rPr lang="ru-RU" sz="1800" dirty="0" err="1" smtClean="0"/>
              <a:t>монодиетами</a:t>
            </a:r>
            <a:r>
              <a:rPr lang="ru-RU" sz="1800" dirty="0" smtClean="0"/>
              <a:t> (например, когда человек питается только кефиром или гречкой) можно довести себя до авитаминоза и снижения иммунитета.</a:t>
            </a:r>
          </a:p>
          <a:p>
            <a:pPr>
              <a:buNone/>
            </a:pPr>
            <a:r>
              <a:rPr lang="ru-RU" sz="1800" dirty="0" smtClean="0"/>
              <a:t>► При цветовых диетах (меню из продуктов одного цвета) в организме начинается процесс накопления агрессивных ферментов, что может вызвать проблемы с печенью и выработкой желчи.</a:t>
            </a:r>
          </a:p>
          <a:p>
            <a:pPr>
              <a:buNone/>
            </a:pPr>
            <a:r>
              <a:rPr lang="ru-RU" sz="1800" dirty="0" smtClean="0"/>
              <a:t>► Полный отказ от жиров, белков или углеводов приводит к нарушениям обмена веществ и гормональным сбоям. У женщин это может проявляться нарушениями цикла.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Какой вес у вас должен быть?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844824"/>
            <a:ext cx="5915000" cy="2913187"/>
          </a:xfrm>
          <a:ln w="38100">
            <a:solidFill>
              <a:srgbClr val="7030A0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Рост – 110см = вес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Например: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рост 162см – 110см = 52кг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по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627" y="0"/>
            <a:ext cx="68693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  <a:gradFill flip="none" rotWithShape="1">
            <a:gsLst>
              <a:gs pos="7600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Несколько правил: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067944" cy="3268960"/>
          </a:xfrm>
          <a:gradFill flip="none" rotWithShape="1">
            <a:gsLst>
              <a:gs pos="43000">
                <a:schemeClr val="accent1">
                  <a:tint val="66000"/>
                  <a:satMod val="160000"/>
                  <a:alpha val="2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b="1" dirty="0" smtClean="0"/>
              <a:t>Не есть после 18.00</a:t>
            </a:r>
          </a:p>
          <a:p>
            <a:r>
              <a:rPr lang="ru-RU" b="1" dirty="0" smtClean="0"/>
              <a:t>Не есть сладкое и мучное</a:t>
            </a:r>
          </a:p>
          <a:p>
            <a:r>
              <a:rPr lang="ru-RU" b="1" dirty="0" smtClean="0"/>
              <a:t>Есть 5 раз в день и раздельно</a:t>
            </a:r>
          </a:p>
          <a:p>
            <a:r>
              <a:rPr lang="ru-RU" b="1" dirty="0" smtClean="0"/>
              <a:t>Заниматься спортом</a:t>
            </a:r>
            <a:endParaRPr lang="ru-RU" b="1" dirty="0"/>
          </a:p>
        </p:txBody>
      </p:sp>
      <p:pic>
        <p:nvPicPr>
          <p:cNvPr id="6" name="Содержимое 5" descr="18.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28750"/>
          </a:xfrm>
        </p:spPr>
      </p:pic>
      <p:pic>
        <p:nvPicPr>
          <p:cNvPr id="7" name="Рисунок 6" descr="не есть сладк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08" y="4797152"/>
            <a:ext cx="228529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раздельного питания: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раздельное пита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5871118" cy="34563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8144" y="1600200"/>
            <a:ext cx="2818656" cy="4525963"/>
          </a:xfrm>
        </p:spPr>
        <p:txBody>
          <a:bodyPr/>
          <a:lstStyle/>
          <a:p>
            <a:r>
              <a:rPr lang="ru-RU" dirty="0" smtClean="0"/>
              <a:t>Есть через каждый 2-3 часа</a:t>
            </a:r>
          </a:p>
          <a:p>
            <a:r>
              <a:rPr lang="ru-RU" dirty="0" smtClean="0"/>
              <a:t>Есть мясо, рыбу или птицу с салатом из овощей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Меню на день (примерное)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Завтрак – кофе без сахара и сухарик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Второй завтрак – геркулес на воде с добавлением чернослива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Обед – первое без хлеба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Полдник – йогурт или творожок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Ужин – мясо, рыба </a:t>
            </a:r>
            <a:r>
              <a:rPr lang="ru-RU" b="1" smtClean="0"/>
              <a:t>или птица </a:t>
            </a:r>
            <a:r>
              <a:rPr lang="ru-RU" b="1" dirty="0" smtClean="0"/>
              <a:t>с салатом на гарнир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Второй ужин – любой фрукт, кроме банана или винограда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31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ма31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Другая 13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C00000"/>
      </a:hlink>
      <a:folHlink>
        <a:srgbClr val="7030A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7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8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Другая 13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C00000"/>
      </a:hlink>
      <a:folHlink>
        <a:srgbClr val="7030A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91</TotalTime>
  <Words>272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Тема31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1_Тема31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Диета: худеть или не худеть, и если худеть, то как?</vt:lpstr>
      <vt:lpstr>Неправильные способы похудения</vt:lpstr>
      <vt:lpstr>Низкокалорийная диета</vt:lpstr>
      <vt:lpstr>Последствия диет</vt:lpstr>
      <vt:lpstr>Последствия диет</vt:lpstr>
      <vt:lpstr>Какой вес у вас должен быть?</vt:lpstr>
      <vt:lpstr>Несколько правил:</vt:lpstr>
      <vt:lpstr>Правила раздельного питания:</vt:lpstr>
      <vt:lpstr>Меню на день (примерное)</vt:lpstr>
      <vt:lpstr>Прекрасно помогает бассейн и фитнес</vt:lpstr>
      <vt:lpstr>Что исключить из своего рациона: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Диета: худеть или не худеть, и если худеть, то как?</dc:title>
  <dc:creator>Инна</dc:creator>
  <cp:lastModifiedBy>1</cp:lastModifiedBy>
  <cp:revision>11</cp:revision>
  <dcterms:created xsi:type="dcterms:W3CDTF">2012-03-31T08:39:03Z</dcterms:created>
  <dcterms:modified xsi:type="dcterms:W3CDTF">2012-03-31T10:21:19Z</dcterms:modified>
</cp:coreProperties>
</file>