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4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1" r:id="rId16"/>
    <p:sldId id="272" r:id="rId17"/>
    <p:sldId id="273" r:id="rId18"/>
    <p:sldId id="290" r:id="rId19"/>
    <p:sldId id="286" r:id="rId20"/>
    <p:sldId id="292" r:id="rId21"/>
    <p:sldId id="291" r:id="rId22"/>
    <p:sldId id="302" r:id="rId23"/>
    <p:sldId id="295" r:id="rId24"/>
    <p:sldId id="293" r:id="rId25"/>
    <p:sldId id="301" r:id="rId26"/>
    <p:sldId id="284" r:id="rId27"/>
    <p:sldId id="285" r:id="rId28"/>
    <p:sldId id="294" r:id="rId29"/>
    <p:sldId id="287" r:id="rId30"/>
    <p:sldId id="264" r:id="rId31"/>
    <p:sldId id="288" r:id="rId32"/>
    <p:sldId id="289" r:id="rId33"/>
    <p:sldId id="297" r:id="rId34"/>
    <p:sldId id="298" r:id="rId35"/>
    <p:sldId id="257" r:id="rId36"/>
    <p:sldId id="260" r:id="rId37"/>
    <p:sldId id="296" r:id="rId38"/>
    <p:sldId id="269" r:id="rId39"/>
    <p:sldId id="261" r:id="rId40"/>
    <p:sldId id="262" r:id="rId41"/>
    <p:sldId id="263" r:id="rId42"/>
    <p:sldId id="300" r:id="rId43"/>
    <p:sldId id="265" r:id="rId44"/>
    <p:sldId id="299" r:id="rId45"/>
    <p:sldId id="26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94" autoAdjust="0"/>
    <p:restoredTop sz="86458" autoAdjust="0"/>
  </p:normalViewPr>
  <p:slideViewPr>
    <p:cSldViewPr>
      <p:cViewPr varScale="1">
        <p:scale>
          <a:sx n="61" d="100"/>
          <a:sy n="61" d="100"/>
        </p:scale>
        <p:origin x="-8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48132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3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134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5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36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48138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9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0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1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2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43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4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814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8146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48147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7107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7110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3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6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7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1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711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2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08.11.2010</a:t>
            </a:fld>
            <a:endParaRPr lang="ru-RU"/>
          </a:p>
        </p:txBody>
      </p:sp>
      <p:sp>
        <p:nvSpPr>
          <p:cNvPr id="4712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712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15.xml"/><Relationship Id="rId7" Type="http://schemas.openxmlformats.org/officeDocument/2006/relationships/slide" Target="slide2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30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15.xml"/><Relationship Id="rId7" Type="http://schemas.openxmlformats.org/officeDocument/2006/relationships/slide" Target="slide2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30.xml"/><Relationship Id="rId4" Type="http://schemas.openxmlformats.org/officeDocument/2006/relationships/slide" Target="slide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45parallel.net/family_neprikosn" TargetMode="External"/><Relationship Id="rId2" Type="http://schemas.openxmlformats.org/officeDocument/2006/relationships/hyperlink" Target="http://ru.wikipedia.org/wiki/%D0%94%D1%83%D1%8D%D0%BB%D1%8C_%D0%9F%D1%83%D1%88%D0%BA%D0%B8%D0%BD%D0%B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Дуэль и смерть </a:t>
            </a:r>
            <a:br>
              <a:rPr lang="ru-RU" dirty="0" smtClean="0"/>
            </a:br>
            <a:r>
              <a:rPr lang="ru-RU" dirty="0" smtClean="0"/>
              <a:t>А. С. Пушкина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ap001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86438" y="0"/>
            <a:ext cx="3357562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 кого намекают пасквили?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500562" cy="4114800"/>
          </a:xfrm>
        </p:spPr>
        <p:txBody>
          <a:bodyPr/>
          <a:lstStyle/>
          <a:p>
            <a:r>
              <a:rPr lang="ru-RU" sz="1600" dirty="0" smtClean="0"/>
              <a:t>Повод к таким подозрениям был. Во-первых, Николай Павлович открыто восхищался женой поэта, желал видеть её в </a:t>
            </a:r>
            <a:r>
              <a:rPr lang="ru-RU" sz="1600" dirty="0" err="1" smtClean="0"/>
              <a:t>Аничковом</a:t>
            </a:r>
            <a:r>
              <a:rPr lang="ru-RU" sz="1600" dirty="0" smtClean="0"/>
              <a:t> дворце, проезжал каждый день под её окнами и потом спрашивал, почему у неё всегда шторы задвинуты. Фавориток у него было множество, при этом при живой жене была и вторая – фрейлина Нелидова.</a:t>
            </a:r>
          </a:p>
          <a:p>
            <a:r>
              <a:rPr lang="ru-RU" sz="1600" dirty="0" smtClean="0"/>
              <a:t>И многие так и поняли намёк диплома. Сам Пушкин, видимо, тоже, так как считал </a:t>
            </a:r>
            <a:r>
              <a:rPr lang="ru-RU" sz="1600" dirty="0" err="1" smtClean="0"/>
              <a:t>Геккерена</a:t>
            </a:r>
            <a:r>
              <a:rPr lang="ru-RU" sz="1600" dirty="0" smtClean="0"/>
              <a:t> автором этих писем. Ведь не мог же </a:t>
            </a:r>
            <a:r>
              <a:rPr lang="ru-RU" sz="1600" dirty="0" err="1" smtClean="0"/>
              <a:t>Геккерен</a:t>
            </a:r>
            <a:r>
              <a:rPr lang="ru-RU" sz="1600" dirty="0" smtClean="0"/>
              <a:t> намекать на собственного сына, вызывая огонь Пушкина на него?!</a:t>
            </a:r>
          </a:p>
        </p:txBody>
      </p:sp>
      <p:pic>
        <p:nvPicPr>
          <p:cNvPr id="5" name="Содержимое 4" descr="cap002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 t="7732" b="14948"/>
          <a:stretch>
            <a:fillRect/>
          </a:stretch>
        </p:blipFill>
        <p:spPr>
          <a:xfrm>
            <a:off x="4286248" y="1500174"/>
            <a:ext cx="4681220" cy="2714644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613788" cy="61378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Кто был заинтересован в смерти Пушкина? Враги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Кто был заинтересован в гибели Пушкина? Ведь М. Ю. Лермонтов прямо бросает вызов в своём стихотворении:</a:t>
            </a:r>
          </a:p>
          <a:p>
            <a:pPr>
              <a:buNone/>
            </a:pPr>
            <a:r>
              <a:rPr lang="ru-RU" sz="1800" i="1" dirty="0" smtClean="0"/>
              <a:t>А вы, надменные потомки</a:t>
            </a:r>
          </a:p>
          <a:p>
            <a:pPr>
              <a:buNone/>
            </a:pPr>
            <a:r>
              <a:rPr lang="ru-RU" sz="1800" i="1" dirty="0" smtClean="0"/>
              <a:t>Известной подлостью прославленных отцов</a:t>
            </a:r>
          </a:p>
          <a:p>
            <a:pPr>
              <a:buNone/>
            </a:pPr>
            <a:r>
              <a:rPr lang="ru-RU" sz="1800" i="1" dirty="0" smtClean="0"/>
              <a:t>Пятою рабскою поправшие обломки</a:t>
            </a:r>
          </a:p>
          <a:p>
            <a:pPr>
              <a:buNone/>
            </a:pPr>
            <a:r>
              <a:rPr lang="ru-RU" sz="1800" i="1" dirty="0" smtClean="0"/>
              <a:t>Игрою </a:t>
            </a:r>
            <a:r>
              <a:rPr lang="ru-RU" sz="1800" i="1" dirty="0" err="1" smtClean="0"/>
              <a:t>счастия</a:t>
            </a:r>
            <a:r>
              <a:rPr lang="ru-RU" sz="1800" i="1" dirty="0" smtClean="0"/>
              <a:t> обиженных родов…</a:t>
            </a:r>
          </a:p>
          <a:p>
            <a:pPr>
              <a:buNone/>
            </a:pPr>
            <a:r>
              <a:rPr lang="ru-RU" sz="1800" dirty="0" smtClean="0"/>
              <a:t>Кто эти люди? «Жадною толпою стоящие у трона»?</a:t>
            </a:r>
            <a:endParaRPr lang="ru-RU" sz="1800" dirty="0"/>
          </a:p>
        </p:txBody>
      </p:sp>
      <p:pic>
        <p:nvPicPr>
          <p:cNvPr id="5" name="Содержимое 4" descr="Графиня Нессельроде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6357950" y="1357297"/>
            <a:ext cx="2148088" cy="258498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Идалия Полетика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714876" y="3214686"/>
            <a:ext cx="1990198" cy="2532058"/>
          </a:xfrm>
          <a:prstGeom prst="rect">
            <a:avLst/>
          </a:prstGeom>
        </p:spPr>
      </p:pic>
      <p:pic>
        <p:nvPicPr>
          <p:cNvPr id="8" name="Рисунок 7" descr="Нессельроде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3857628"/>
            <a:ext cx="2135138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Граф и графиня </a:t>
            </a:r>
            <a:r>
              <a:rPr lang="ru-RU" sz="3200" dirty="0" err="1" smtClean="0"/>
              <a:t>Нессельроде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1981200"/>
            <a:ext cx="4610104" cy="41148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В причастности к составлению «дипломов» подозревали и графа и графиню </a:t>
            </a:r>
            <a:r>
              <a:rPr lang="ru-RU" sz="1800" dirty="0" err="1" smtClean="0"/>
              <a:t>Нессельроде</a:t>
            </a:r>
            <a:r>
              <a:rPr lang="ru-RU" sz="1800" dirty="0" smtClean="0"/>
              <a:t>. </a:t>
            </a:r>
          </a:p>
          <a:p>
            <a:pPr>
              <a:buNone/>
            </a:pPr>
            <a:r>
              <a:rPr lang="ru-RU" sz="1800" dirty="0" smtClean="0"/>
              <a:t>Карл </a:t>
            </a:r>
            <a:r>
              <a:rPr lang="ru-RU" sz="1800" dirty="0" err="1" smtClean="0"/>
              <a:t>Нессельроде</a:t>
            </a:r>
            <a:r>
              <a:rPr lang="ru-RU" sz="1800" dirty="0" smtClean="0"/>
              <a:t> был министром иностранных дел. Сам по происхождению немец, он был чужд всему русскому. Его жена была хозяйкой великосветского салона. Барон Корф определил её так: если друг, то верный друг, если враг, то враг жестокий. Их подозревал и сам Николай, и А. И. Тургенев, написавший: «Подозрения. Графиня </a:t>
            </a:r>
            <a:r>
              <a:rPr lang="ru-RU" sz="1800" dirty="0" err="1" smtClean="0"/>
              <a:t>Нессельроде</a:t>
            </a:r>
            <a:r>
              <a:rPr lang="ru-RU" sz="1800" dirty="0" smtClean="0"/>
              <a:t>».</a:t>
            </a:r>
            <a:endParaRPr lang="ru-RU" sz="1800" dirty="0"/>
          </a:p>
        </p:txBody>
      </p:sp>
      <p:pic>
        <p:nvPicPr>
          <p:cNvPr id="6" name="Содержимое 4" descr="Графиня Нессельроде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 bwMode="auto">
          <a:xfrm>
            <a:off x="785785" y="1571612"/>
            <a:ext cx="1840283" cy="2214578"/>
          </a:xfrm>
          <a:prstGeom prst="rect">
            <a:avLst/>
          </a:prstGeom>
          <a:noFill/>
          <a:ln w="88900" cap="sq" cmpd="thickThin">
            <a:solidFill>
              <a:srgbClr val="00B0F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Нессельрод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3500438"/>
            <a:ext cx="2135138" cy="2714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 что графиня </a:t>
            </a:r>
            <a:r>
              <a:rPr lang="ru-RU" sz="3200" dirty="0" err="1" smtClean="0"/>
              <a:t>Нессельроде</a:t>
            </a:r>
            <a:r>
              <a:rPr lang="ru-RU" sz="3200" dirty="0" smtClean="0"/>
              <a:t> ненавидела поэта?</a:t>
            </a:r>
            <a:endParaRPr lang="ru-RU" sz="3200" dirty="0"/>
          </a:p>
        </p:txBody>
      </p:sp>
      <p:pic>
        <p:nvPicPr>
          <p:cNvPr id="6" name="Содержимое 5" descr="cap034.bmp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0100" y="2000240"/>
            <a:ext cx="3695700" cy="192882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4071942"/>
            <a:ext cx="4252914" cy="2376494"/>
          </a:xfrm>
        </p:spPr>
        <p:txBody>
          <a:bodyPr/>
          <a:lstStyle/>
          <a:p>
            <a:r>
              <a:rPr lang="ru-RU" sz="1800" dirty="0" smtClean="0"/>
              <a:t>Графиня </a:t>
            </a:r>
            <a:r>
              <a:rPr lang="ru-RU" sz="1800" dirty="0" err="1" smtClean="0"/>
              <a:t>Нессельроде</a:t>
            </a:r>
            <a:r>
              <a:rPr lang="ru-RU" sz="1800" dirty="0" smtClean="0"/>
              <a:t>, кроме того что была внутренне духовно чужда мировосприятию Пушкина, имела повод его ненавидеть. Её отцом был прежний министр финансов Гурьев, прославившийся своим взяточничеством</a:t>
            </a:r>
            <a:endParaRPr 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1785926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Пушкин прославил его в эпиграмме: «Встарь Голицын мудрость весил, Гурьев грабил весь народ». А Мария Дмитриевна была женщина злопамятная. Об этом пишет даже хорошо к ней относящийся Корф.</a:t>
            </a:r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Ещё одна тайна – за что ненавидела Пушкина </a:t>
            </a:r>
            <a:r>
              <a:rPr lang="ru-RU" sz="3200" dirty="0" err="1" smtClean="0"/>
              <a:t>Идалия</a:t>
            </a:r>
            <a:r>
              <a:rPr lang="ru-RU" sz="3200" dirty="0" smtClean="0"/>
              <a:t> Полетика?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981200"/>
            <a:ext cx="6357950" cy="4114800"/>
          </a:xfrm>
        </p:spPr>
        <p:txBody>
          <a:bodyPr/>
          <a:lstStyle/>
          <a:p>
            <a:r>
              <a:rPr lang="ru-RU" sz="1800" dirty="0" err="1" smtClean="0"/>
              <a:t>Идалия</a:t>
            </a:r>
            <a:r>
              <a:rPr lang="ru-RU" sz="1800" dirty="0" smtClean="0"/>
              <a:t> Полетика – внебрачная дочь гр. Г.А. Строганова, дальнего родственника Гончаровых, которого хорошо знал А.С. Пушкин. С ней Наталья Николаевна дружила. Она устроила свидание Дантеса с Натали. На этом свидании она оставила молодых людей одних. Дантес требовали у Натальи Николаевны удовлетворить его страсть, иначе он тут же застрелится. Помешал ему приход ребёнка Полетики, разбуженного шумом. И даже в старости </a:t>
            </a:r>
            <a:r>
              <a:rPr lang="ru-RU" sz="1800" dirty="0" err="1" smtClean="0"/>
              <a:t>Идалия</a:t>
            </a:r>
            <a:r>
              <a:rPr lang="ru-RU" sz="1800" dirty="0" smtClean="0"/>
              <a:t> Полетика люто ненавидела Пушкина и радовалась, что его посмертные издания в то время плохо продавались. Когда же спустя много лет после его гибели она узнала об открытии памятника поэту в Одессе, то написала, что приедет специально, чтобы на него плюнуть. В чём исток её ненависти, до сих пор неизвестно.</a:t>
            </a:r>
            <a:endParaRPr lang="ru-RU" sz="1800" dirty="0"/>
          </a:p>
        </p:txBody>
      </p:sp>
      <p:pic>
        <p:nvPicPr>
          <p:cNvPr id="5" name="Содержимое 4" descr="Идалия Полетика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6500826" y="1981199"/>
            <a:ext cx="2428892" cy="3090193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613788" cy="61378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Семейная жизнь А. С. Пушкина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928802"/>
            <a:ext cx="3695700" cy="4114800"/>
          </a:xfrm>
        </p:spPr>
        <p:txBody>
          <a:bodyPr/>
          <a:lstStyle/>
          <a:p>
            <a:r>
              <a:rPr lang="ru-RU" sz="1800" dirty="0" smtClean="0"/>
              <a:t>В романе «Евгений Онегин» Пушкин показал свой идеал замужней женщины:</a:t>
            </a:r>
          </a:p>
          <a:p>
            <a:pPr>
              <a:buNone/>
            </a:pPr>
            <a:r>
              <a:rPr lang="ru-RU" sz="1800" i="1" dirty="0" smtClean="0"/>
              <a:t>Она была не тороплива, не холодна, не говорлива</a:t>
            </a:r>
          </a:p>
          <a:p>
            <a:pPr>
              <a:buNone/>
            </a:pPr>
            <a:r>
              <a:rPr lang="ru-RU" sz="1800" i="1" dirty="0" smtClean="0"/>
              <a:t>Без взора, наглого для всех,</a:t>
            </a:r>
          </a:p>
          <a:p>
            <a:pPr>
              <a:buNone/>
            </a:pPr>
            <a:r>
              <a:rPr lang="ru-RU" sz="1800" i="1" dirty="0" smtClean="0"/>
              <a:t>Без притязаний на успех…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i="1" dirty="0"/>
          </a:p>
        </p:txBody>
      </p:sp>
      <p:pic>
        <p:nvPicPr>
          <p:cNvPr id="5" name="Содержимое 4" descr="Наталья Николаевна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30000"/>
          </a:blip>
          <a:stretch>
            <a:fillRect/>
          </a:stretch>
        </p:blipFill>
        <p:spPr>
          <a:xfrm>
            <a:off x="6715140" y="1500174"/>
            <a:ext cx="2218661" cy="2731726"/>
          </a:xfrm>
        </p:spPr>
      </p:pic>
      <p:pic>
        <p:nvPicPr>
          <p:cNvPr id="6" name="Рисунок 5" descr="Пушкин Соколов (2).bmp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4429124" y="1500174"/>
            <a:ext cx="2141553" cy="27146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00496" y="4500570"/>
            <a:ext cx="4857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Он проповедует достоинство, отсутствие вульгарности, кокетничанья, спокойствие и чистоту.</a:t>
            </a:r>
          </a:p>
          <a:p>
            <a:pPr>
              <a:buNone/>
            </a:pPr>
            <a:r>
              <a:rPr lang="ru-RU" dirty="0" smtClean="0"/>
              <a:t>Так ли было в его доме? Такова ли была его жена?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Семейная жизнь А. С. Пушкина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4500570"/>
            <a:ext cx="8286808" cy="159543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Наталья Николаевна была на 14 лет младше своего мужа. Многие в свете отмечали несоответствие их внешнего вида: она красавица, он почти урод. Их сравнивали с Вулканом и Венерой. Кроме того, Наталья Николаевна, в силу своих лет и воспитания, не могла интересоваться литературной деятельность своего мужа. Поверенными его дел были другие его женщины-друзья: Е. М. Хитрово, А. О. </a:t>
            </a:r>
            <a:r>
              <a:rPr lang="ru-RU" sz="1600" dirty="0" err="1" smtClean="0"/>
              <a:t>Россет</a:t>
            </a:r>
            <a:r>
              <a:rPr lang="ru-RU" sz="1600" dirty="0" smtClean="0"/>
              <a:t>. Оказавшись в вихре света, она не могла не поддаться тщеславию от сознания своей красоты. Она хотела блистать в свете, а Пушкин должен был при ней всё время находиться</a:t>
            </a:r>
            <a:endParaRPr lang="ru-RU" sz="1600" dirty="0"/>
          </a:p>
        </p:txBody>
      </p:sp>
      <p:pic>
        <p:nvPicPr>
          <p:cNvPr id="5" name="Содержимое 4" descr="Гончарова (2)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6286512" y="2000240"/>
            <a:ext cx="1835835" cy="2399784"/>
          </a:xfrm>
        </p:spPr>
      </p:pic>
      <p:pic>
        <p:nvPicPr>
          <p:cNvPr id="6" name="Рисунок 5" descr="Макаров Пушкина-Ланская 18490001.bmp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3643306" y="2000240"/>
            <a:ext cx="1890527" cy="2383356"/>
          </a:xfrm>
          <a:prstGeom prst="rect">
            <a:avLst/>
          </a:prstGeom>
        </p:spPr>
      </p:pic>
      <p:pic>
        <p:nvPicPr>
          <p:cNvPr id="7" name="Рисунок 6" descr="Наталья Николаевна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1071538" y="2000240"/>
            <a:ext cx="1928826" cy="2374867"/>
          </a:xfrm>
          <a:prstGeom prst="rect">
            <a:avLst/>
          </a:prstGeom>
        </p:spPr>
      </p:pic>
      <p:sp>
        <p:nvSpPr>
          <p:cNvPr id="10" name="Нашивка 9"/>
          <p:cNvSpPr/>
          <p:nvPr/>
        </p:nvSpPr>
        <p:spPr>
          <a:xfrm>
            <a:off x="8286776" y="2071678"/>
            <a:ext cx="571504" cy="2286016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428728" y="1857364"/>
            <a:ext cx="6350371" cy="2561467"/>
            <a:chOff x="1357290" y="1357298"/>
            <a:chExt cx="6350371" cy="2561467"/>
          </a:xfrm>
        </p:grpSpPr>
        <p:pic>
          <p:nvPicPr>
            <p:cNvPr id="8" name="Рисунок 7" descr="Смирнока-Россет0001.bmp"/>
            <p:cNvPicPr>
              <a:picLocks noChangeAspect="1"/>
            </p:cNvPicPr>
            <p:nvPr/>
          </p:nvPicPr>
          <p:blipFill>
            <a:blip r:embed="rId5" cstate="email">
              <a:lum contrast="20000"/>
            </a:blip>
            <a:stretch>
              <a:fillRect/>
            </a:stretch>
          </p:blipFill>
          <p:spPr>
            <a:xfrm>
              <a:off x="1357290" y="1357298"/>
              <a:ext cx="1643074" cy="2419080"/>
            </a:xfrm>
            <a:prstGeom prst="rect">
              <a:avLst/>
            </a:prstGeom>
          </p:spPr>
        </p:pic>
        <p:pic>
          <p:nvPicPr>
            <p:cNvPr id="9" name="Рисунок 8" descr="Вульф Евпраксия Николаевна0001.bmp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3357554" y="1428736"/>
              <a:ext cx="1928826" cy="2422939"/>
            </a:xfrm>
            <a:prstGeom prst="rect">
              <a:avLst/>
            </a:prstGeom>
          </p:spPr>
        </p:pic>
        <p:pic>
          <p:nvPicPr>
            <p:cNvPr id="11" name="Рисунок 10" descr="Хитрово Елизавета0001.bmp"/>
            <p:cNvPicPr>
              <a:picLocks noChangeAspect="1"/>
            </p:cNvPicPr>
            <p:nvPr/>
          </p:nvPicPr>
          <p:blipFill>
            <a:blip r:embed="rId7" cstate="email">
              <a:lum contrast="20000"/>
            </a:blip>
            <a:stretch>
              <a:fillRect/>
            </a:stretch>
          </p:blipFill>
          <p:spPr>
            <a:xfrm>
              <a:off x="6072198" y="1428736"/>
              <a:ext cx="1635463" cy="249002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1214414" y="1714488"/>
            <a:ext cx="6871526" cy="2786082"/>
            <a:chOff x="1071538" y="1214422"/>
            <a:chExt cx="6871526" cy="2786082"/>
          </a:xfrm>
        </p:grpSpPr>
        <p:pic>
          <p:nvPicPr>
            <p:cNvPr id="13" name="Рисунок 12" descr="Гончарова-Ланская.jpg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071538" y="1214422"/>
              <a:ext cx="2119013" cy="2690810"/>
            </a:xfrm>
            <a:prstGeom prst="rect">
              <a:avLst/>
            </a:prstGeom>
          </p:spPr>
        </p:pic>
        <p:pic>
          <p:nvPicPr>
            <p:cNvPr id="14" name="Рисунок 13" descr="Натали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00429" y="1285860"/>
              <a:ext cx="2100653" cy="2643206"/>
            </a:xfrm>
            <a:prstGeom prst="rect">
              <a:avLst/>
            </a:prstGeom>
          </p:spPr>
        </p:pic>
        <p:pic>
          <p:nvPicPr>
            <p:cNvPr id="15" name="Рисунок 14" descr="Наталья Николаевна (2)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5934228" y="1285860"/>
              <a:ext cx="2008836" cy="2714644"/>
            </a:xfrm>
            <a:prstGeom prst="rect">
              <a:avLst/>
            </a:prstGeom>
          </p:spPr>
        </p:pic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ap040.bmp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2285992"/>
            <a:ext cx="3695700" cy="27717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428604"/>
            <a:ext cx="3695700" cy="5667396"/>
          </a:xfrm>
        </p:spPr>
        <p:txBody>
          <a:bodyPr/>
          <a:lstStyle/>
          <a:p>
            <a:r>
              <a:rPr lang="ru-RU" sz="1600" dirty="0" smtClean="0"/>
              <a:t>Кроме того, она была выше его ростом, и он стеснялся с ней танцевать. При этом стоял в уголке и сгорал от ревности в силу своего буйного африканского нрава. </a:t>
            </a:r>
          </a:p>
          <a:p>
            <a:r>
              <a:rPr lang="ru-RU" sz="1600" dirty="0" smtClean="0"/>
              <a:t>Наталью Николаевну, конечно, заметили в свете, и Пушкина произвели в камер-юнкеры, чтобы она всегда могла танцевать в </a:t>
            </a:r>
            <a:r>
              <a:rPr lang="ru-RU" sz="1600" dirty="0" err="1" smtClean="0"/>
              <a:t>Аничковом</a:t>
            </a:r>
            <a:r>
              <a:rPr lang="ru-RU" sz="1600" dirty="0" smtClean="0"/>
              <a:t> дворце на балу у императора.</a:t>
            </a:r>
          </a:p>
          <a:p>
            <a:r>
              <a:rPr lang="ru-RU" sz="1600" dirty="0" smtClean="0"/>
              <a:t>Пушкина это назначение взбесило, во-первых, потому, что он был уже стар для такого чина, а во-вторых, он понимал, что это было сделано только благодаря его жене. Кроем того, он теперь попадал в зависимое от царя положение, с чем его свободолюбивая натура не могла смириться.</a:t>
            </a:r>
            <a:endParaRPr lang="ru-RU" sz="1600" dirty="0"/>
          </a:p>
        </p:txBody>
      </p:sp>
      <p:pic>
        <p:nvPicPr>
          <p:cNvPr id="6" name="Рисунок 5" descr="Пушкин с женой Ульянов.bmp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142976" y="285728"/>
            <a:ext cx="3571902" cy="428628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Отзывы современников о жене Пушкина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4291018" cy="4114800"/>
          </a:xfrm>
        </p:spPr>
        <p:txBody>
          <a:bodyPr/>
          <a:lstStyle/>
          <a:p>
            <a:r>
              <a:rPr lang="ru-RU" sz="2000" dirty="0" smtClean="0"/>
              <a:t>Е. М. Хитрово: «Я опасаюсь для Вас прозаической стороны супружества. Я всегда думала, что гений может устоять только среди совершенной независимости и развиваться только среди повторяющихся бедствий».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542926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Е. М. Хитрово</a:t>
            </a:r>
            <a:endParaRPr lang="ru-RU" b="1" i="1" dirty="0"/>
          </a:p>
        </p:txBody>
      </p:sp>
      <p:pic>
        <p:nvPicPr>
          <p:cNvPr id="8" name="Содержимое 7" descr="Хитрово 3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20000" contrast="30000"/>
          </a:blip>
          <a:stretch>
            <a:fillRect/>
          </a:stretch>
        </p:blipFill>
        <p:spPr>
          <a:xfrm>
            <a:off x="5715008" y="1928802"/>
            <a:ext cx="2634303" cy="3466743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Воспоминания Долли </a:t>
            </a:r>
            <a:r>
              <a:rPr lang="ru-RU" sz="3200" dirty="0" err="1" smtClean="0"/>
              <a:t>Фикельмон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981200"/>
            <a:ext cx="5286412" cy="4114800"/>
          </a:xfrm>
        </p:spPr>
        <p:txBody>
          <a:bodyPr/>
          <a:lstStyle/>
          <a:p>
            <a:r>
              <a:rPr lang="ru-RU" sz="1800" dirty="0" smtClean="0"/>
              <a:t>Долли </a:t>
            </a:r>
            <a:r>
              <a:rPr lang="ru-RU" sz="1800" dirty="0" err="1" smtClean="0"/>
              <a:t>Фикельмон</a:t>
            </a:r>
            <a:r>
              <a:rPr lang="ru-RU" sz="1800" dirty="0" smtClean="0"/>
              <a:t> – дочь Е. М. Хитрово, подруга А. С. Пушкина – по праву считалась в свете Сивиллой (то есть предсказательницей). Когда она увидела мадам Пушкину, она написала в своём дневнике: «Жена его хороша, хороша! Но страдальческое выражение её лба заставляет меня трепетать за её будущность».</a:t>
            </a:r>
          </a:p>
          <a:p>
            <a:r>
              <a:rPr lang="ru-RU" sz="1800" dirty="0" smtClean="0"/>
              <a:t>И потом: </a:t>
            </a:r>
            <a:r>
              <a:rPr lang="ru-RU" sz="1800" i="1" dirty="0" smtClean="0"/>
              <a:t>«Госпожа Пушкина, жена поэта, пользуется самым большим успехом; невозможно быть прекраснее, ни иметь более поэтическую внешность, а между тем у неё немного ума и даже, кажется, воображения».</a:t>
            </a:r>
            <a:endParaRPr lang="ru-RU" sz="1800" dirty="0"/>
          </a:p>
        </p:txBody>
      </p:sp>
      <p:pic>
        <p:nvPicPr>
          <p:cNvPr id="5" name="Содержимое 4" descr="Фикельмон 1937 год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10000" contrast="30000"/>
          </a:blip>
          <a:stretch>
            <a:fillRect/>
          </a:stretch>
        </p:blipFill>
        <p:spPr>
          <a:xfrm>
            <a:off x="5786446" y="1643050"/>
            <a:ext cx="3119018" cy="4114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Кто виноват в смерти </a:t>
            </a:r>
            <a:br>
              <a:rPr lang="ru-RU" sz="3200" dirty="0" smtClean="0"/>
            </a:br>
            <a:r>
              <a:rPr lang="ru-RU" sz="3200" dirty="0" smtClean="0"/>
              <a:t>А. С. Пушкина?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643174" y="2071678"/>
            <a:ext cx="3695700" cy="4114800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После смерти А. С. Пушкина М. Ю. Лермонтов кинул обвинение в лицо не только Дантесу, нанёсшему поэту смертельное ранение, но и «светской черни» и чуть ли не самому императору. Кто же виноват в смерти А. С. Пушкина?</a:t>
            </a:r>
            <a:endParaRPr lang="ru-RU" sz="1800" dirty="0"/>
          </a:p>
        </p:txBody>
      </p:sp>
      <p:pic>
        <p:nvPicPr>
          <p:cNvPr id="7" name="Содержимое 6" descr="Лермонтов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6643702" y="1571612"/>
            <a:ext cx="2262176" cy="2714611"/>
          </a:xfrm>
        </p:spPr>
      </p:pic>
      <p:pic>
        <p:nvPicPr>
          <p:cNvPr id="8" name="Рисунок 7" descr="Пушкин Кипренский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357158" y="1428736"/>
            <a:ext cx="2143140" cy="2690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Пушкин с женой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500034" y="285728"/>
            <a:ext cx="2931795" cy="41148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285728"/>
            <a:ext cx="4610104" cy="5810272"/>
          </a:xfrm>
        </p:spPr>
        <p:txBody>
          <a:bodyPr/>
          <a:lstStyle/>
          <a:p>
            <a:r>
              <a:rPr lang="ru-RU" sz="1800" dirty="0" smtClean="0"/>
              <a:t>Натали оказалась в вихре света после жизни в тихой, </a:t>
            </a:r>
            <a:r>
              <a:rPr lang="ru-RU" sz="1800" dirty="0" err="1" smtClean="0"/>
              <a:t>полупровинциальной</a:t>
            </a:r>
            <a:r>
              <a:rPr lang="ru-RU" sz="1800" dirty="0" smtClean="0"/>
              <a:t> Москве. И, конечно, ей льстило внимание к ней со стороны многих мужчин. В то время в свете было две красавицы – Пушкина и Мусина-Пушкина.</a:t>
            </a:r>
          </a:p>
          <a:p>
            <a:r>
              <a:rPr lang="ru-RU" sz="1800" dirty="0" smtClean="0"/>
              <a:t>Она вызывает к себе своих сестёр – Екатерину и Александру, - желая устроить их личную жизнь. Пушкин по этому поводу предостерегал жену и писал, что лишних в семье не должно быть.</a:t>
            </a:r>
          </a:p>
          <a:p>
            <a:r>
              <a:rPr lang="ru-RU" sz="1800" dirty="0" smtClean="0"/>
              <a:t>Большие расходы требовала жизнь в Петербурге, наряды жены, постоянные балы. Пушкин входит в долги. Жизнь его последних лет была очень сложной в материальном плане. И всё это благодаря жене, которая не хотела уехать в деревню.</a:t>
            </a:r>
            <a:endParaRPr lang="ru-RU" sz="1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Как же получилось так, что Дантес смог заставить Пушкина ревновать и кинуть тень на Натали?</a:t>
            </a:r>
            <a:endParaRPr lang="ru-RU" sz="28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981200"/>
            <a:ext cx="4214842" cy="459107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Дантес был блестящий кавалергард, хорош собой, любезный и остроумный на французский манер. Он завоевал симпатии света и кружка Карамзиных, с которыми был дружен поэт. Там-то, у Карамзиных, а также на великосветских балах он встречался с Натали. Его казарменные шутки, наглое ухаживание за его женой бесило Пушкина. «Он скрежетал зубами». А весь свет обсуждал эти пикантные подробности.</a:t>
            </a:r>
            <a:endParaRPr lang="ru-RU" sz="1800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Содержимое 4" descr="Пушкин Дантес Наталья Николаевна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bright="10000" contrast="20000"/>
          </a:blip>
          <a:stretch>
            <a:fillRect/>
          </a:stretch>
        </p:blipFill>
        <p:spPr>
          <a:xfrm>
            <a:off x="5039264" y="2143115"/>
            <a:ext cx="3390388" cy="3728737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Что же могло быть между Дантесом и Натали?</a:t>
            </a:r>
            <a:endParaRPr lang="ru-RU" sz="3200" dirty="0"/>
          </a:p>
        </p:txBody>
      </p:sp>
      <p:pic>
        <p:nvPicPr>
          <p:cNvPr id="5" name="Содержимое 4" descr="Пушкин Натали Дантес.jpg"/>
          <p:cNvPicPr>
            <a:picLocks noGrp="1" noChangeAspect="1"/>
          </p:cNvPicPr>
          <p:nvPr>
            <p:ph sz="half" idx="1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1142976" y="2071678"/>
            <a:ext cx="2732504" cy="36433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981200"/>
            <a:ext cx="4395790" cy="4114800"/>
          </a:xfrm>
        </p:spPr>
        <p:txBody>
          <a:bodyPr/>
          <a:lstStyle/>
          <a:p>
            <a:r>
              <a:rPr lang="ru-RU" sz="2400" dirty="0" smtClean="0"/>
              <a:t>Вот что писал князь Трубецкой в своих воспоминаниях: </a:t>
            </a:r>
            <a:r>
              <a:rPr lang="ru-RU" sz="2400" i="1" dirty="0" smtClean="0"/>
              <a:t>«Частые записочки, приносимые горничной, … рукопожатие, обнимание, поцелуи, но не больше, а это в наше время были вещи обыкновенные».</a:t>
            </a:r>
            <a:endParaRPr lang="ru-RU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На потеху </a:t>
            </a:r>
            <a:br>
              <a:rPr lang="ru-RU" sz="3200" dirty="0" smtClean="0"/>
            </a:br>
            <a:r>
              <a:rPr lang="ru-RU" sz="3200" dirty="0" smtClean="0"/>
              <a:t>светской «черни»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85852" y="2743200"/>
            <a:ext cx="3695700" cy="2900378"/>
          </a:xfrm>
        </p:spPr>
        <p:txBody>
          <a:bodyPr/>
          <a:lstStyle/>
          <a:p>
            <a:r>
              <a:rPr lang="ru-RU" sz="1800" dirty="0" smtClean="0"/>
              <a:t>В светском обществе ходили слухи о взаимности чувств Пушкиной и о том, что Дантес уже добился победы; для разворачивания конфликта возникшая молва играла не меньшую, а то и </a:t>
            </a:r>
            <a:r>
              <a:rPr lang="ru-RU" sz="1800" dirty="0" err="1" smtClean="0"/>
              <a:t>бо́льшую</a:t>
            </a:r>
            <a:r>
              <a:rPr lang="ru-RU" sz="1800" dirty="0" smtClean="0"/>
              <a:t> роль, чем реальные положение дел.</a:t>
            </a:r>
          </a:p>
          <a:p>
            <a:pPr>
              <a:buNone/>
            </a:pPr>
            <a:endParaRPr lang="ru-RU" sz="1800" dirty="0" smtClean="0"/>
          </a:p>
          <a:p>
            <a:endParaRPr lang="ru-RU" sz="1800" dirty="0"/>
          </a:p>
        </p:txBody>
      </p:sp>
      <p:pic>
        <p:nvPicPr>
          <p:cNvPr id="5" name="Содержимое 4" descr="cap025.bmp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5572132" y="2357430"/>
            <a:ext cx="2879200" cy="2357454"/>
          </a:xfrm>
        </p:spPr>
      </p:pic>
      <p:pic>
        <p:nvPicPr>
          <p:cNvPr id="6" name="Рисунок 5" descr="cap022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4282" y="285728"/>
            <a:ext cx="3956539" cy="214314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Как относилась Натали к ухаживаниям Дантеса?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1981200"/>
            <a:ext cx="4119590" cy="4114800"/>
          </a:xfrm>
        </p:spPr>
        <p:txBody>
          <a:bodyPr/>
          <a:lstStyle/>
          <a:p>
            <a:r>
              <a:rPr lang="ru-RU" sz="1800" dirty="0" smtClean="0"/>
              <a:t>Она была молода и неопытна. Ей, конечно, льстило внимание блестящего офицера. В его присутствии она краснела, опускала глаза, он ещё более наглел и вёл себя развязно.</a:t>
            </a:r>
          </a:p>
          <a:p>
            <a:r>
              <a:rPr lang="ru-RU" sz="1800" dirty="0" smtClean="0"/>
              <a:t>Да ещё старшая сестра, Екатерина Николаевна, уговаривала поощрять Дантеса, так как сама была влюблена в него и любыми способами хотела быть рядом с ним, даже ценой </a:t>
            </a:r>
            <a:r>
              <a:rPr lang="ru-RU" sz="1800" dirty="0" err="1" smtClean="0"/>
              <a:t>сводничанья</a:t>
            </a:r>
            <a:r>
              <a:rPr lang="ru-RU" sz="1800" dirty="0" smtClean="0"/>
              <a:t> сестре.</a:t>
            </a:r>
            <a:endParaRPr lang="ru-RU" sz="1800" dirty="0"/>
          </a:p>
        </p:txBody>
      </p:sp>
      <p:pic>
        <p:nvPicPr>
          <p:cNvPr id="5" name="Содержимое 4" descr="Натали 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6929454" y="1357298"/>
            <a:ext cx="1816956" cy="2201654"/>
          </a:xfrm>
        </p:spPr>
      </p:pic>
      <p:pic>
        <p:nvPicPr>
          <p:cNvPr id="6" name="Содержимое 5" descr="Данте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786578" y="4000504"/>
            <a:ext cx="1805778" cy="2166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Гончарова Екатерина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4786314" y="2857496"/>
            <a:ext cx="1711924" cy="253364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Так виновата ли жена поэта?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Многие современники приходили к выводу, что жена Пушкина недалёкого ума, раз позволила Дантесу так далеко зайти в своих ухаживаниях и не могла дать ему достойный отпор. Но Пушкин на смертном одре говорил, что жена его невиновна, поэтому будем уважать чувства поэта.</a:t>
            </a:r>
            <a:endParaRPr lang="ru-RU" sz="1800" dirty="0"/>
          </a:p>
        </p:txBody>
      </p:sp>
      <p:pic>
        <p:nvPicPr>
          <p:cNvPr id="5" name="Содержимое 4" descr="Гончарова (2)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88839" y="1981200"/>
            <a:ext cx="3147822" cy="4114800"/>
          </a:xfrm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613788" cy="61378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4076704" cy="1431925"/>
          </a:xfrm>
        </p:spPr>
        <p:txBody>
          <a:bodyPr/>
          <a:lstStyle/>
          <a:p>
            <a:r>
              <a:rPr lang="ru-RU" sz="3200" dirty="0" smtClean="0"/>
              <a:t>Кто же знал о дуэли и кто не остановил поэта?</a:t>
            </a:r>
            <a:endParaRPr lang="ru-RU" sz="3200" dirty="0"/>
          </a:p>
        </p:txBody>
      </p:sp>
      <p:pic>
        <p:nvPicPr>
          <p:cNvPr id="5" name="Содержимое 4" descr="Вяземска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71678"/>
            <a:ext cx="1905000" cy="2260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14290"/>
            <a:ext cx="3695700" cy="5881710"/>
          </a:xfrm>
        </p:spPr>
        <p:txBody>
          <a:bodyPr/>
          <a:lstStyle/>
          <a:p>
            <a:r>
              <a:rPr lang="ru-RU" sz="1800" dirty="0" smtClean="0"/>
              <a:t>Мало людей знали о дуэли Пушкина, так как поэт боялся, что из-за огласки она может не состояться. Но тем не менее он не мог о ней никому не сказать. О дуэли он поведал</a:t>
            </a:r>
          </a:p>
          <a:p>
            <a:r>
              <a:rPr lang="ru-RU" sz="1800" dirty="0" smtClean="0"/>
              <a:t>Вяземской В. Ф. </a:t>
            </a:r>
          </a:p>
          <a:p>
            <a:r>
              <a:rPr lang="ru-RU" sz="1800" dirty="0" err="1" smtClean="0"/>
              <a:t>Евпр</a:t>
            </a:r>
            <a:r>
              <a:rPr lang="ru-RU" sz="1800" dirty="0" smtClean="0"/>
              <a:t>. Н. </a:t>
            </a:r>
            <a:r>
              <a:rPr lang="ru-RU" sz="1800" dirty="0" err="1" smtClean="0"/>
              <a:t>Вревской</a:t>
            </a:r>
            <a:endParaRPr lang="ru-RU" sz="1800" dirty="0" smtClean="0"/>
          </a:p>
          <a:p>
            <a:r>
              <a:rPr lang="ru-RU" sz="1800" dirty="0" smtClean="0"/>
              <a:t>И никто из них не остановил его! Никто не раскрыл его тайну!</a:t>
            </a:r>
            <a:endParaRPr lang="ru-RU" sz="1800" dirty="0"/>
          </a:p>
        </p:txBody>
      </p:sp>
      <p:pic>
        <p:nvPicPr>
          <p:cNvPr id="6" name="Рисунок 5" descr="Вяземски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43174" y="3214685"/>
            <a:ext cx="2214578" cy="2663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Вревская Е. Н.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3857628"/>
            <a:ext cx="2189158" cy="24542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Мнимые друзья</a:t>
            </a:r>
            <a:endParaRPr lang="ru-RU" sz="3200" dirty="0"/>
          </a:p>
        </p:txBody>
      </p:sp>
      <p:pic>
        <p:nvPicPr>
          <p:cNvPr id="5" name="Содержимое 4" descr="Вяземский (2)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1071538" y="1714488"/>
            <a:ext cx="2417216" cy="25880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500042"/>
            <a:ext cx="3695700" cy="3857652"/>
          </a:xfrm>
        </p:spPr>
        <p:txBody>
          <a:bodyPr/>
          <a:lstStyle/>
          <a:p>
            <a:r>
              <a:rPr lang="ru-RU" sz="1800" dirty="0" smtClean="0"/>
              <a:t>Очень жаль, что у Пушкина в 1837 году не нашлось в Петербурге верных и добрых друзей. Весь кружок Карамзиных был на стороне Дантеса. Даже Вяземский перед дуэлью «отворотил своё лицо» от Пушкина. Вполне возможно, если бы в Петербурге были московские друзья – </a:t>
            </a:r>
            <a:r>
              <a:rPr lang="ru-RU" sz="1800" dirty="0" err="1" smtClean="0"/>
              <a:t>Нащокин</a:t>
            </a:r>
            <a:r>
              <a:rPr lang="ru-RU" sz="1800" dirty="0" smtClean="0"/>
              <a:t> и Плетнёв, - то они могли бы помешать дуэли.</a:t>
            </a:r>
          </a:p>
          <a:p>
            <a:r>
              <a:rPr lang="ru-RU" sz="1800" dirty="0" smtClean="0"/>
              <a:t>Кстати, интересен и тот факт, что анонимные письма вместе с Пушкиным получили именно друзья поэта из кружка Карамзиных. Ещё одна загадка – почему?</a:t>
            </a:r>
            <a:endParaRPr lang="ru-RU" sz="1800" dirty="0"/>
          </a:p>
        </p:txBody>
      </p:sp>
      <p:pic>
        <p:nvPicPr>
          <p:cNvPr id="6" name="Рисунок 5" descr="Софья Карамзина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2254250" y="3722580"/>
            <a:ext cx="2103436" cy="288141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3200" dirty="0" smtClean="0"/>
              <a:t>«Друзья»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14290"/>
            <a:ext cx="3695700" cy="5881710"/>
          </a:xfrm>
        </p:spPr>
        <p:txBody>
          <a:bodyPr/>
          <a:lstStyle/>
          <a:p>
            <a:r>
              <a:rPr lang="ru-RU" sz="1800" dirty="0" smtClean="0"/>
              <a:t>С. Н. Карамзина писала своим родственникам:</a:t>
            </a:r>
          </a:p>
          <a:p>
            <a:r>
              <a:rPr lang="ru-RU" sz="1800" i="1" dirty="0" smtClean="0"/>
              <a:t>«Я рада, что Дантес совсем не пострадал и что, раз уж Пушкину суждено стать жертвой, он стал жертвой единственной»</a:t>
            </a:r>
          </a:p>
          <a:p>
            <a:r>
              <a:rPr lang="ru-RU" sz="1800" i="1" dirty="0" smtClean="0"/>
              <a:t>«Дантеса будут судить в Конной гвардии; мне бы не хотелось, чтобы ему не было причинено ничего дурного».</a:t>
            </a:r>
          </a:p>
          <a:p>
            <a:r>
              <a:rPr lang="ru-RU" sz="1800" dirty="0" smtClean="0"/>
              <a:t>Такое отношение к Дантесу было в кружке Карамзиных и перед дуэлью. Пушкин был оскорблён и тем, что его собственные друзья становились на защиту авантюриста и всячески его поощряли.</a:t>
            </a:r>
            <a:endParaRPr lang="ru-RU" sz="1800" dirty="0"/>
          </a:p>
        </p:txBody>
      </p:sp>
      <p:pic>
        <p:nvPicPr>
          <p:cNvPr id="5" name="Содержимое 4" descr="Софья Карамзина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5260848" y="1981200"/>
            <a:ext cx="3003804" cy="4114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Андрей Карамзин встречался в 1837 году летом с четой Дантес в Висбадене. Вот, то он написал: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i="1" dirty="0" smtClean="0"/>
              <a:t>«Что Дантес находит защитников, по-моему, это справедливо: я первый с чистой совестью и со слезою в глазах о Пушкине протяну ему руку; он вёл себя честным и благородным человеком – по крайней мере так мне кажется…»</a:t>
            </a:r>
          </a:p>
          <a:p>
            <a:r>
              <a:rPr lang="ru-RU" sz="1800" dirty="0" smtClean="0"/>
              <a:t>Если уж так называемые друзья так писали, то что уж говорить об остальных!</a:t>
            </a:r>
            <a:endParaRPr lang="ru-RU" sz="1800" dirty="0"/>
          </a:p>
        </p:txBody>
      </p:sp>
      <p:pic>
        <p:nvPicPr>
          <p:cNvPr id="5" name="Содержимое 4" descr="Карамзин Андрей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10000" contrast="20000"/>
          </a:blip>
          <a:stretch>
            <a:fillRect/>
          </a:stretch>
        </p:blipFill>
        <p:spPr>
          <a:xfrm>
            <a:off x="5299096" y="1981200"/>
            <a:ext cx="2927307" cy="41148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613788" cy="61378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642910" y="428604"/>
            <a:ext cx="1785950" cy="12144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Кто был автором пасквилей?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928926" y="428604"/>
            <a:ext cx="3071834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Виновна ли Наталья Николаевна?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42910" y="2643182"/>
            <a:ext cx="1928826" cy="1857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На кого намекают пасквили?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071802" y="5572140"/>
            <a:ext cx="3071834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Можно ли было врачам спасти Пушкина?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6500826" y="2500306"/>
            <a:ext cx="2000264" cy="20717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Кто был заинтересован в смерти Пушкина?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500826" y="428604"/>
            <a:ext cx="200026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Почему никто не остановил поэта?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" name="Рисунок 10" descr="Пушкин Кипренский.jpg"/>
          <p:cNvPicPr>
            <a:picLocks noChangeAspect="1"/>
          </p:cNvPicPr>
          <p:nvPr/>
        </p:nvPicPr>
        <p:blipFill>
          <a:blip r:embed="rId8" cstate="email">
            <a:lum contrast="20000"/>
          </a:blip>
          <a:stretch>
            <a:fillRect/>
          </a:stretch>
        </p:blipFill>
        <p:spPr>
          <a:xfrm>
            <a:off x="3071802" y="1571612"/>
            <a:ext cx="2857520" cy="3586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2-конечная звезда 11"/>
          <p:cNvSpPr/>
          <p:nvPr/>
        </p:nvSpPr>
        <p:spPr>
          <a:xfrm>
            <a:off x="0" y="0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1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" name="12-конечная звезда 13"/>
          <p:cNvSpPr/>
          <p:nvPr/>
        </p:nvSpPr>
        <p:spPr>
          <a:xfrm>
            <a:off x="214282" y="4071942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5" name="12-конечная звезда 14"/>
          <p:cNvSpPr/>
          <p:nvPr/>
        </p:nvSpPr>
        <p:spPr>
          <a:xfrm>
            <a:off x="7786710" y="4143380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6" name="12-конечная звезда 15"/>
          <p:cNvSpPr/>
          <p:nvPr/>
        </p:nvSpPr>
        <p:spPr>
          <a:xfrm>
            <a:off x="2500298" y="571480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4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7" name="12-конечная звезда 16"/>
          <p:cNvSpPr/>
          <p:nvPr/>
        </p:nvSpPr>
        <p:spPr>
          <a:xfrm>
            <a:off x="8001024" y="1071546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5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8" name="12-конечная звезда 17"/>
          <p:cNvSpPr/>
          <p:nvPr/>
        </p:nvSpPr>
        <p:spPr>
          <a:xfrm>
            <a:off x="5786446" y="5715016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6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Смертельное ранение Пушкина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Пушкина с места дуэли привезли домой, на набережную реки Мойки, дом 12.</a:t>
            </a:r>
          </a:p>
          <a:p>
            <a:r>
              <a:rPr lang="ru-RU" sz="1800" dirty="0" smtClean="0"/>
              <a:t>Рана оказалась смертельной: поэт прожил два дня. Несмотря на усилия врачей под руководством Н. Ф. </a:t>
            </a:r>
            <a:r>
              <a:rPr lang="ru-RU" sz="1800" dirty="0" err="1" smtClean="0"/>
              <a:t>Арендта</a:t>
            </a:r>
            <a:r>
              <a:rPr lang="ru-RU" sz="1800" dirty="0" smtClean="0"/>
              <a:t> скончался 29 января (10 февраля) 1837 года в 14:45. </a:t>
            </a:r>
            <a:endParaRPr lang="ru-RU" sz="1800" dirty="0"/>
          </a:p>
        </p:txBody>
      </p:sp>
      <p:pic>
        <p:nvPicPr>
          <p:cNvPr id="6" name="Рисунок 5" descr="Пушкин после дуэл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1142984"/>
            <a:ext cx="2390772" cy="285749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Арендт.jpg"/>
          <p:cNvPicPr>
            <a:picLocks noGrp="1" noChangeAspect="1"/>
          </p:cNvPicPr>
          <p:nvPr>
            <p:ph sz="half" idx="1"/>
          </p:nvPr>
        </p:nvPicPr>
        <p:blipFill>
          <a:blip r:embed="rId3">
            <a:lum bright="10000" contrast="20000"/>
          </a:blip>
          <a:stretch>
            <a:fillRect/>
          </a:stretch>
        </p:blipFill>
        <p:spPr>
          <a:xfrm>
            <a:off x="2285984" y="3429000"/>
            <a:ext cx="2396030" cy="27860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4148142" cy="1431925"/>
          </a:xfrm>
        </p:spPr>
        <p:txBody>
          <a:bodyPr/>
          <a:lstStyle/>
          <a:p>
            <a:r>
              <a:rPr lang="ru-RU" sz="3200" dirty="0" smtClean="0"/>
              <a:t>Могли ли врачи спасти </a:t>
            </a:r>
            <a:br>
              <a:rPr lang="ru-RU" sz="3200" dirty="0" smtClean="0"/>
            </a:br>
            <a:r>
              <a:rPr lang="ru-RU" sz="3200" dirty="0" smtClean="0"/>
              <a:t>А. С. Пушкина?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90" y="285728"/>
            <a:ext cx="4000528" cy="5757874"/>
          </a:xfrm>
        </p:spPr>
        <p:txBody>
          <a:bodyPr/>
          <a:lstStyle/>
          <a:p>
            <a:r>
              <a:rPr lang="ru-RU" sz="1800" dirty="0" smtClean="0"/>
              <a:t>Рана был смертельной. Пробит живот, а пуля засела в пояснице. В то время не было ни антибиотиков, ни анестезии, кроме опиума. Даже после смерти не удалось извлечь пулю. У постели Пушкина собрался целый консилиум: придворный врач </a:t>
            </a:r>
            <a:r>
              <a:rPr lang="ru-RU" sz="1800" dirty="0" err="1" smtClean="0"/>
              <a:t>Арендт</a:t>
            </a:r>
            <a:r>
              <a:rPr lang="ru-RU" sz="1800" dirty="0" smtClean="0"/>
              <a:t>, друг Пушкина В. И. Даль – составитель знаменитого словаря и врач, домашний врач Спасский. Все пришли к выводу, что спасти Пушкина нельзя. Горят, что спасти его мог бы молодой ещё тогда Пирогов, но его, конечно, к постели Пушкина не пригласили.</a:t>
            </a:r>
            <a:endParaRPr lang="ru-RU" sz="1800" dirty="0"/>
          </a:p>
        </p:txBody>
      </p:sp>
      <p:pic>
        <p:nvPicPr>
          <p:cNvPr id="6" name="Рисунок 5" descr="Даль В. И.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357158" y="1857364"/>
            <a:ext cx="1810183" cy="2690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бюллетени Жуковского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2325730" y="2571744"/>
            <a:ext cx="2865060" cy="2714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5984" y="535782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Бюллетени Жуковского</a:t>
            </a:r>
            <a:endParaRPr lang="ru-RU" b="1" i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Самоубийство у памятника Пушкину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71670" y="1981200"/>
            <a:ext cx="5214974" cy="4114800"/>
          </a:xfrm>
        </p:spPr>
        <p:txBody>
          <a:bodyPr/>
          <a:lstStyle/>
          <a:p>
            <a:r>
              <a:rPr lang="ru-RU" sz="1800" dirty="0" smtClean="0"/>
              <a:t>`В тридцатые годы ХХ века утверждалось, что доктор </a:t>
            </a:r>
            <a:r>
              <a:rPr lang="ru-RU" sz="1800" dirty="0" err="1" smtClean="0"/>
              <a:t>Арендт</a:t>
            </a:r>
            <a:r>
              <a:rPr lang="ru-RU" sz="1800" dirty="0" smtClean="0"/>
              <a:t> не лечил Пушкина из политических соображений и дал ему умереть, но что советские врачи спасли бы поэта. Для проверки писатель Андрей Соболь в 1926 году пришел на Тверской бульвар к памятнику Пушкина с наганом и выстрелил себе в живот. Через двадцать минут его положили на операционный стол в той самой клинике, врачи которой, отвечая на вопрос пушкиниста, похвалялись своими преимуществами перед </a:t>
            </a:r>
            <a:r>
              <a:rPr lang="ru-RU" sz="1800" dirty="0" err="1" smtClean="0"/>
              <a:t>Арендтом</a:t>
            </a:r>
            <a:r>
              <a:rPr lang="ru-RU" sz="1800" dirty="0" smtClean="0"/>
              <a:t>. Через три часа после операции Соболь умер, хотя пуля нанесла ему более легкое повреждение, чем Пушкину`. </a:t>
            </a:r>
            <a:endParaRPr lang="ru-RU" sz="1800" dirty="0"/>
          </a:p>
        </p:txBody>
      </p:sp>
      <p:pic>
        <p:nvPicPr>
          <p:cNvPr id="5" name="Содержимое 4" descr="Памятник Пушкину Опекушин Модель.bmp"/>
          <p:cNvPicPr>
            <a:picLocks noGrp="1" noChangeAspect="1"/>
          </p:cNvPicPr>
          <p:nvPr>
            <p:ph sz="half" idx="2"/>
          </p:nvPr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7215206" y="285728"/>
            <a:ext cx="1714513" cy="3214710"/>
          </a:xfrm>
        </p:spPr>
      </p:pic>
      <p:pic>
        <p:nvPicPr>
          <p:cNvPr id="6" name="Рисунок 5" descr="Андрей Собол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3" y="1643050"/>
            <a:ext cx="2000264" cy="2823014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5786454"/>
            <a:ext cx="571504" cy="61378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642910" y="428604"/>
            <a:ext cx="1785950" cy="12144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Писал Пасквили Долгоруков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2928926" y="214290"/>
            <a:ext cx="3071834" cy="10715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Натали вела себя неосмотрительно и недальновидно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642910" y="2643182"/>
            <a:ext cx="1928826" cy="1857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Пасквили намекают не столько на Дантеса, сколько на царя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071802" y="5572140"/>
            <a:ext cx="3071834" cy="857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Спасти Пушкина в то время врачам было нельзя</a:t>
            </a:r>
          </a:p>
        </p:txBody>
      </p:sp>
      <p:sp>
        <p:nvSpPr>
          <p:cNvPr id="9" name="Прямоугольник 8">
            <a:hlinkClick r:id="rId6" action="ppaction://hlinksldjump"/>
          </p:cNvPr>
          <p:cNvSpPr/>
          <p:nvPr/>
        </p:nvSpPr>
        <p:spPr>
          <a:xfrm>
            <a:off x="6500826" y="2500306"/>
            <a:ext cx="2000264" cy="207170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В смерти Пушкина были заинтересованы многие: Полетика, </a:t>
            </a:r>
            <a:r>
              <a:rPr lang="ru-RU" b="1" i="1" dirty="0" err="1" smtClean="0">
                <a:solidFill>
                  <a:schemeClr val="accent5">
                    <a:lumMod val="10000"/>
                  </a:schemeClr>
                </a:solidFill>
              </a:rPr>
              <a:t>Нессельроде</a:t>
            </a:r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6500826" y="214290"/>
            <a:ext cx="2000264" cy="17145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</a:rPr>
              <a:t>У поэта не было настоящих друзей в Петербурге</a:t>
            </a:r>
          </a:p>
          <a:p>
            <a:pPr algn="ctr"/>
            <a:endParaRPr lang="ru-RU" b="1" i="1" dirty="0" smtClean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1" name="Рисунок 10" descr="Пушкин Кипренский.jpg"/>
          <p:cNvPicPr>
            <a:picLocks noChangeAspect="1"/>
          </p:cNvPicPr>
          <p:nvPr/>
        </p:nvPicPr>
        <p:blipFill>
          <a:blip r:embed="rId8" cstate="email">
            <a:lum contrast="20000"/>
          </a:blip>
          <a:stretch>
            <a:fillRect/>
          </a:stretch>
        </p:blipFill>
        <p:spPr>
          <a:xfrm>
            <a:off x="3071802" y="1571612"/>
            <a:ext cx="2857520" cy="3586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12-конечная звезда 11"/>
          <p:cNvSpPr/>
          <p:nvPr/>
        </p:nvSpPr>
        <p:spPr>
          <a:xfrm>
            <a:off x="0" y="0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1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4" name="12-конечная звезда 13"/>
          <p:cNvSpPr/>
          <p:nvPr/>
        </p:nvSpPr>
        <p:spPr>
          <a:xfrm>
            <a:off x="214282" y="4071942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2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5" name="12-конечная звезда 14"/>
          <p:cNvSpPr/>
          <p:nvPr/>
        </p:nvSpPr>
        <p:spPr>
          <a:xfrm>
            <a:off x="7858148" y="4286256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3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6" name="12-конечная звезда 15"/>
          <p:cNvSpPr/>
          <p:nvPr/>
        </p:nvSpPr>
        <p:spPr>
          <a:xfrm>
            <a:off x="2500298" y="571480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4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7" name="12-конечная звезда 16"/>
          <p:cNvSpPr/>
          <p:nvPr/>
        </p:nvSpPr>
        <p:spPr>
          <a:xfrm>
            <a:off x="8001024" y="1071546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5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18" name="12-конечная звезда 17"/>
          <p:cNvSpPr/>
          <p:nvPr/>
        </p:nvSpPr>
        <p:spPr>
          <a:xfrm>
            <a:off x="5786446" y="5715016"/>
            <a:ext cx="914400" cy="914400"/>
          </a:xfrm>
          <a:prstGeom prst="star12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</a:rPr>
              <a:t>6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Дуэльная хронология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уэль Наум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290"/>
            <a:ext cx="6191240" cy="380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Предыстория. </a:t>
            </a:r>
            <a:br>
              <a:rPr lang="ru-RU" sz="3200" dirty="0" smtClean="0"/>
            </a:br>
            <a:r>
              <a:rPr lang="ru-RU" sz="3200" dirty="0" smtClean="0"/>
              <a:t>Дантес и А. С. Пушкин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1981200"/>
            <a:ext cx="4476780" cy="4114800"/>
          </a:xfrm>
        </p:spPr>
        <p:txBody>
          <a:bodyPr/>
          <a:lstStyle/>
          <a:p>
            <a:r>
              <a:rPr lang="ru-RU" sz="1600" dirty="0" smtClean="0"/>
              <a:t>Французский кавалергард, приёмный сын нидерландского посланника в Петербурге барона Луи </a:t>
            </a:r>
            <a:r>
              <a:rPr lang="ru-RU" sz="1600" dirty="0" err="1" smtClean="0"/>
              <a:t>Геккерна</a:t>
            </a:r>
            <a:r>
              <a:rPr lang="ru-RU" sz="1600" dirty="0" smtClean="0"/>
              <a:t>, познакомился со своей ровесницей Натальей Николаевной Пушкиной, женой поэта, в 1835 в </a:t>
            </a:r>
            <a:r>
              <a:rPr lang="ru-RU" sz="1600" dirty="0" err="1" smtClean="0"/>
              <a:t>Аничковом</a:t>
            </a:r>
            <a:r>
              <a:rPr lang="ru-RU" sz="1600" dirty="0" smtClean="0"/>
              <a:t> дворце. В глазах светского общества </a:t>
            </a:r>
            <a:r>
              <a:rPr lang="ru-RU" sz="1600" dirty="0" err="1" smtClean="0"/>
              <a:t>Дантес-Геккерен</a:t>
            </a:r>
            <a:r>
              <a:rPr lang="ru-RU" sz="1600" dirty="0" smtClean="0"/>
              <a:t>, красивый блондин, предстал блестящим молодым офицером, влюблённым в красавицу-жену ревнивого мужа</a:t>
            </a:r>
          </a:p>
          <a:p>
            <a:endParaRPr lang="ru-RU" sz="1600" dirty="0"/>
          </a:p>
        </p:txBody>
      </p:sp>
      <p:pic>
        <p:nvPicPr>
          <p:cNvPr id="6" name="Содержимое 5" descr="Дантес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48250" y="1981200"/>
            <a:ext cx="3429000" cy="4114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Анонимные письма и первый конфликт (ноябрь 1836)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981200"/>
            <a:ext cx="4286280" cy="4114800"/>
          </a:xfrm>
        </p:spPr>
        <p:txBody>
          <a:bodyPr/>
          <a:lstStyle/>
          <a:p>
            <a:r>
              <a:rPr lang="ru-RU" sz="1600" dirty="0" smtClean="0"/>
              <a:t>Придя к выводу об авторстве </a:t>
            </a:r>
            <a:r>
              <a:rPr lang="ru-RU" sz="1600" dirty="0" err="1" smtClean="0"/>
              <a:t>Геккерна</a:t>
            </a:r>
            <a:r>
              <a:rPr lang="ru-RU" sz="1600" dirty="0" smtClean="0"/>
              <a:t>, Пушкин немедленно послал Дантесу вызов на дуэль. Через неделю после вызова Жорж Дантес сделал предложение Екатерине Гончаровой — сестре Натальи Николаевны и, соответственно, свояченице Пушкина. Пушкин был вынужден отозвать свой вызов. Но Пушкин отказывался иметь какие-либо сношения с Дантесом и </a:t>
            </a:r>
            <a:r>
              <a:rPr lang="ru-RU" sz="1600" dirty="0" err="1" smtClean="0"/>
              <a:t>Геккереном</a:t>
            </a:r>
            <a:r>
              <a:rPr lang="ru-RU" sz="1600" dirty="0" smtClean="0"/>
              <a:t>, что задевало их обоих и приводило к дальнейшему обострению отношений.</a:t>
            </a:r>
            <a:endParaRPr lang="ru-RU" sz="1600" dirty="0"/>
          </a:p>
        </p:txBody>
      </p:sp>
      <p:pic>
        <p:nvPicPr>
          <p:cNvPr id="5" name="Содержимое 4" descr="Гончарова Екатерина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5786446" y="1928802"/>
            <a:ext cx="2316908" cy="342902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2910" y="428604"/>
            <a:ext cx="4119590" cy="5667396"/>
          </a:xfrm>
        </p:spPr>
        <p:txBody>
          <a:bodyPr/>
          <a:lstStyle/>
          <a:p>
            <a:r>
              <a:rPr lang="ru-RU" sz="1800" dirty="0" smtClean="0"/>
              <a:t>Считается, что поводом к дуэли послужила казарменная острота Дантеса, сказанная им Наталье Николаевне 23 января на балу у гр. Воронцовой и услышанная многими: «</a:t>
            </a:r>
            <a:r>
              <a:rPr lang="ru-RU" sz="1800" dirty="0" err="1" smtClean="0"/>
              <a:t>Je</a:t>
            </a:r>
            <a:r>
              <a:rPr lang="ru-RU" sz="1800" dirty="0" smtClean="0"/>
              <a:t> </a:t>
            </a:r>
            <a:r>
              <a:rPr lang="ru-RU" sz="1800" dirty="0" err="1" smtClean="0"/>
              <a:t>sais</a:t>
            </a:r>
            <a:r>
              <a:rPr lang="ru-RU" sz="1800" dirty="0" smtClean="0"/>
              <a:t> </a:t>
            </a:r>
            <a:r>
              <a:rPr lang="ru-RU" sz="1800" dirty="0" err="1" smtClean="0"/>
              <a:t>maintenant</a:t>
            </a:r>
            <a:r>
              <a:rPr lang="ru-RU" sz="1800" dirty="0" smtClean="0"/>
              <a:t> </a:t>
            </a:r>
            <a:r>
              <a:rPr lang="ru-RU" sz="1800" dirty="0" err="1" smtClean="0"/>
              <a:t>que</a:t>
            </a:r>
            <a:r>
              <a:rPr lang="ru-RU" sz="1800" dirty="0" smtClean="0"/>
              <a:t> </a:t>
            </a:r>
            <a:r>
              <a:rPr lang="ru-RU" sz="1800" dirty="0" err="1" smtClean="0"/>
              <a:t>votre</a:t>
            </a:r>
            <a:r>
              <a:rPr lang="ru-RU" sz="1800" dirty="0" smtClean="0"/>
              <a:t> </a:t>
            </a:r>
            <a:r>
              <a:rPr lang="ru-RU" sz="1800" dirty="0" err="1" smtClean="0"/>
              <a:t>corps</a:t>
            </a:r>
            <a:r>
              <a:rPr lang="ru-RU" sz="1800" dirty="0" smtClean="0"/>
              <a:t> </a:t>
            </a:r>
            <a:r>
              <a:rPr lang="ru-RU" sz="1800" dirty="0" err="1" smtClean="0"/>
              <a:t>est</a:t>
            </a:r>
            <a:r>
              <a:rPr lang="ru-RU" sz="1800" dirty="0" smtClean="0"/>
              <a:t> </a:t>
            </a:r>
            <a:r>
              <a:rPr lang="ru-RU" sz="1800" dirty="0" err="1" smtClean="0"/>
              <a:t>plus</a:t>
            </a:r>
            <a:r>
              <a:rPr lang="ru-RU" sz="1800" dirty="0" smtClean="0"/>
              <a:t> </a:t>
            </a:r>
            <a:r>
              <a:rPr lang="ru-RU" sz="1800" dirty="0" err="1" smtClean="0"/>
              <a:t>beau</a:t>
            </a:r>
            <a:r>
              <a:rPr lang="ru-RU" sz="1800" dirty="0" smtClean="0"/>
              <a:t> </a:t>
            </a:r>
            <a:r>
              <a:rPr lang="ru-RU" sz="1800" dirty="0" err="1" smtClean="0"/>
              <a:t>que</a:t>
            </a:r>
            <a:r>
              <a:rPr lang="ru-RU" sz="1800" dirty="0" smtClean="0"/>
              <a:t> </a:t>
            </a:r>
            <a:r>
              <a:rPr lang="ru-RU" sz="1800" dirty="0" err="1" smtClean="0"/>
              <a:t>celui</a:t>
            </a:r>
            <a:r>
              <a:rPr lang="ru-RU" sz="1800" dirty="0" smtClean="0"/>
              <a:t> </a:t>
            </a:r>
            <a:r>
              <a:rPr lang="ru-RU" sz="1800" dirty="0" err="1" smtClean="0"/>
              <a:t>de</a:t>
            </a:r>
            <a:r>
              <a:rPr lang="ru-RU" sz="1800" dirty="0" smtClean="0"/>
              <a:t> </a:t>
            </a:r>
            <a:r>
              <a:rPr lang="ru-RU" sz="1800" dirty="0" err="1" smtClean="0"/>
              <a:t>ma</a:t>
            </a:r>
            <a:r>
              <a:rPr lang="ru-RU" sz="1800" dirty="0" smtClean="0"/>
              <a:t> </a:t>
            </a:r>
            <a:r>
              <a:rPr lang="ru-RU" sz="1800" dirty="0" err="1" smtClean="0"/>
              <a:t>femme</a:t>
            </a:r>
            <a:r>
              <a:rPr lang="ru-RU" sz="1800" dirty="0" smtClean="0"/>
              <a:t>» («Теперь я знаю, что Ваше тело красивее, чем тело моей жены»). Уже в это время Дантесу пришлось жениться на Екатерине, чтобы избежать дуэли. </a:t>
            </a:r>
          </a:p>
          <a:p>
            <a:r>
              <a:rPr lang="ru-RU" sz="1800" dirty="0" smtClean="0"/>
              <a:t>Дело в том, что у Екатерины Николаевны, ставшей женой Дантеса 13 дней назад, и у ее родной сестры, Натальи Николаевны Пушкиной, был один и тот же мозольный оператор, а по-французски слова «</a:t>
            </a:r>
            <a:r>
              <a:rPr lang="ru-RU" sz="1800" dirty="0" err="1" smtClean="0"/>
              <a:t>cor</a:t>
            </a:r>
            <a:r>
              <a:rPr lang="ru-RU" sz="1800" dirty="0" smtClean="0"/>
              <a:t>» («мозоль») и «</a:t>
            </a:r>
            <a:r>
              <a:rPr lang="ru-RU" sz="1800" dirty="0" err="1" smtClean="0"/>
              <a:t>corp</a:t>
            </a:r>
            <a:r>
              <a:rPr lang="ru-RU" sz="1800" dirty="0" smtClean="0"/>
              <a:t>» («тело») звучат совершенно одинаково. </a:t>
            </a:r>
          </a:p>
          <a:p>
            <a:endParaRPr lang="ru-RU" sz="1800" dirty="0"/>
          </a:p>
        </p:txBody>
      </p:sp>
      <p:pic>
        <p:nvPicPr>
          <p:cNvPr id="5" name="Содержимое 4" descr="cap023.bmp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468944" y="571480"/>
            <a:ext cx="3317898" cy="2357454"/>
          </a:xfrm>
        </p:spPr>
      </p:pic>
      <p:pic>
        <p:nvPicPr>
          <p:cNvPr id="6" name="Рисунок 5" descr="cap030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143504" y="3429000"/>
            <a:ext cx="3690949" cy="2214578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дуэль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Однако уничижительное письмо Пушкин послал не оскорбителю, а его приемному отцу. Почему? И почему вызов на дуэль был послан не </a:t>
            </a:r>
            <a:r>
              <a:rPr lang="ru-RU" sz="1800" dirty="0" err="1" smtClean="0"/>
              <a:t>Геккереном</a:t>
            </a:r>
            <a:r>
              <a:rPr lang="ru-RU" sz="1800" dirty="0" smtClean="0"/>
              <a:t>, кому Пушкин адресовал свое письмо, а Дантесом? Потому что он считал, что Дантес достаточно наказан, женившись на нелюбимой им Екатерине. А во-вторых, потому что считал </a:t>
            </a:r>
            <a:r>
              <a:rPr lang="ru-RU" sz="1800" dirty="0" err="1" smtClean="0"/>
              <a:t>Геккерена</a:t>
            </a:r>
            <a:r>
              <a:rPr lang="ru-RU" sz="1800" dirty="0" smtClean="0"/>
              <a:t> главным своим обидчиком и автором анонимных писем.</a:t>
            </a:r>
            <a:endParaRPr lang="ru-RU" sz="1800" dirty="0"/>
          </a:p>
        </p:txBody>
      </p:sp>
      <p:pic>
        <p:nvPicPr>
          <p:cNvPr id="6" name="Рисунок 5" descr="Гончарова Е. Н.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>
          <a:xfrm>
            <a:off x="6675103" y="2643182"/>
            <a:ext cx="2468897" cy="3857652"/>
          </a:xfrm>
          <a:prstGeom prst="rect">
            <a:avLst/>
          </a:prstGeom>
        </p:spPr>
      </p:pic>
      <p:pic>
        <p:nvPicPr>
          <p:cNvPr id="8" name="Содержимое 7" descr="Дантес0001.bmp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429256" y="642918"/>
            <a:ext cx="1737364" cy="2500889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вызов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81200"/>
            <a:ext cx="4548218" cy="4114800"/>
          </a:xfrm>
        </p:spPr>
        <p:txBody>
          <a:bodyPr/>
          <a:lstStyle/>
          <a:p>
            <a:r>
              <a:rPr lang="ru-RU" sz="1600" dirty="0" smtClean="0"/>
              <a:t>Однако конфликт между Пушкиным и </a:t>
            </a:r>
            <a:r>
              <a:rPr lang="ru-RU" sz="1600" dirty="0" err="1" smtClean="0"/>
              <a:t>Геккернами</a:t>
            </a:r>
            <a:r>
              <a:rPr lang="ru-RU" sz="1600" dirty="0" smtClean="0"/>
              <a:t> не был исчерпан, и вскоре после брака Дантеса с Екатериной началось распространение в свете слухов и шуток по адресу Пушкина и его семьи. 26 января (7 февраля) 1837 Пушкин отправил </a:t>
            </a:r>
            <a:r>
              <a:rPr lang="ru-RU" sz="1600" dirty="0" err="1" smtClean="0"/>
              <a:t>Геккерну-отцу</a:t>
            </a:r>
            <a:r>
              <a:rPr lang="ru-RU" sz="1600" dirty="0" smtClean="0"/>
              <a:t> письмо, где, чрезвычайно резко характеризуя как отца, так и приёмного сына, он отказал им от дома. Пушкин знал, что письмо носит явно оскорбительный характер и приведёт к новой дуэли.</a:t>
            </a:r>
          </a:p>
          <a:p>
            <a:r>
              <a:rPr lang="ru-RU" sz="1600" dirty="0" smtClean="0"/>
              <a:t>В тот же день Луи </a:t>
            </a:r>
            <a:r>
              <a:rPr lang="ru-RU" sz="1600" dirty="0" err="1" smtClean="0"/>
              <a:t>Геккерен</a:t>
            </a:r>
            <a:r>
              <a:rPr lang="ru-RU" sz="1600" dirty="0" smtClean="0"/>
              <a:t> через секретаря французского посольства виконта </a:t>
            </a:r>
            <a:r>
              <a:rPr lang="ru-RU" sz="1600" dirty="0" err="1" smtClean="0"/>
              <a:t>д'Аршиака</a:t>
            </a:r>
            <a:r>
              <a:rPr lang="ru-RU" sz="1600" dirty="0" smtClean="0"/>
              <a:t> письмом объявил Пушкину, что от его имени Дантес делает ему вызов.</a:t>
            </a:r>
          </a:p>
          <a:p>
            <a:endParaRPr lang="ru-RU" sz="1600" dirty="0"/>
          </a:p>
        </p:txBody>
      </p:sp>
      <p:pic>
        <p:nvPicPr>
          <p:cNvPr id="5" name="Содержимое 4" descr="Геккерен0001.bmp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10000" contrast="30000"/>
          </a:blip>
          <a:stretch>
            <a:fillRect/>
          </a:stretch>
        </p:blipFill>
        <p:spPr>
          <a:xfrm>
            <a:off x="4929190" y="1142984"/>
            <a:ext cx="2061976" cy="2240285"/>
          </a:xfrm>
        </p:spPr>
      </p:pic>
      <p:pic>
        <p:nvPicPr>
          <p:cNvPr id="6" name="Рисунок 5" descr="cap009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258350" y="3857628"/>
            <a:ext cx="3885649" cy="271464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Анонимные письма и первый конфликт (ноябрь 1836)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dirty="0" smtClean="0"/>
              <a:t>4 (16) ноября 1836 года городская почта доставила Пушкину и нескольким его друзьям анонимный пасквиль на французском языке, в котором Пушкину присваивался «диплом рогоносца»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2"/>
            <a:tile tx="0" ty="0" sx="100000" sy="100000" flip="none" algn="tl"/>
          </a:blipFill>
          <a:ln w="28575">
            <a:solidFill>
              <a:srgbClr val="FFFF00"/>
            </a:solidFill>
          </a:ln>
        </p:spPr>
        <p:txBody>
          <a:bodyPr/>
          <a:lstStyle/>
          <a:p>
            <a:r>
              <a:rPr lang="ru-RU" sz="1600" b="1" i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Кавалеры первой степени, командоры и кавалеры светлейшего ордена рогоносцев, собравшись в Великом Капитуле под председательством достопочтенного великого магистра ордена, его превосходительства Д.Л. Нарышкина, единогласно избрали г-на Александра Пушкина </a:t>
            </a:r>
            <a:r>
              <a:rPr lang="ru-RU" sz="1600" b="1" i="1" dirty="0" err="1" smtClean="0">
                <a:solidFill>
                  <a:schemeClr val="accent5">
                    <a:lumMod val="10000"/>
                  </a:schemeClr>
                </a:solidFill>
                <a:effectLst/>
              </a:rPr>
              <a:t>коадъютером</a:t>
            </a:r>
            <a:r>
              <a:rPr lang="ru-RU" sz="1600" b="1" i="1" dirty="0" smtClean="0">
                <a:solidFill>
                  <a:schemeClr val="accent5">
                    <a:lumMod val="10000"/>
                  </a:schemeClr>
                </a:solidFill>
                <a:effectLst/>
              </a:rPr>
              <a:t> великого магистра ордена рогоносцев и историографом ордена</a:t>
            </a:r>
            <a:endParaRPr lang="ru-RU" sz="1600" b="1" i="1" dirty="0">
              <a:solidFill>
                <a:schemeClr val="accent5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Дуэль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4362456" cy="4114800"/>
          </a:xfrm>
        </p:spPr>
        <p:txBody>
          <a:bodyPr/>
          <a:lstStyle/>
          <a:p>
            <a:r>
              <a:rPr lang="ru-RU" sz="1800" dirty="0" smtClean="0"/>
              <a:t>Секундантом Пушкина был его лицейский товарищ подполковник К. К. </a:t>
            </a:r>
            <a:r>
              <a:rPr lang="ru-RU" sz="1800" dirty="0" err="1" smtClean="0"/>
              <a:t>Данзас</a:t>
            </a:r>
            <a:r>
              <a:rPr lang="ru-RU" sz="1800" dirty="0" smtClean="0"/>
              <a:t>, секундантом Дантеса — сотрудник французского посольства виконт </a:t>
            </a:r>
            <a:r>
              <a:rPr lang="ru-RU" sz="1800" dirty="0" err="1" smtClean="0"/>
              <a:t>д’Аршиак</a:t>
            </a:r>
            <a:r>
              <a:rPr lang="ru-RU" sz="1800" dirty="0" smtClean="0"/>
              <a:t>. Условия дуэли, по настоянию Пушкина, были смертельными и не оставляли шанса уцелеть обоим противникам: барьер отделял врагов едва на десять шагов, стрелять разрешалось с любого расстояния на пути к барьеру. 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5" name="Содержимое 4" descr="Данзас2.jpg"/>
          <p:cNvPicPr>
            <a:picLocks noGrp="1" noChangeAspect="1"/>
          </p:cNvPicPr>
          <p:nvPr>
            <p:ph sz="half" idx="2"/>
          </p:nvPr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5572132" y="642918"/>
            <a:ext cx="3039450" cy="4020308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Дуэль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981200"/>
            <a:ext cx="4262466" cy="4114800"/>
          </a:xfrm>
        </p:spPr>
        <p:txBody>
          <a:bodyPr/>
          <a:lstStyle/>
          <a:p>
            <a:r>
              <a:rPr lang="ru-RU" sz="1800" dirty="0" smtClean="0"/>
              <a:t>27 января (8 февраля) под Петербургом в перелеске близ Комендантской дачи состоялась дуэль, на которой Пушкин был смертельно ранен в живот. Ответным выстрелом Пушкин легко ранил Дантеса в правую руку. </a:t>
            </a:r>
          </a:p>
          <a:p>
            <a:r>
              <a:rPr lang="ru-RU" sz="1800" dirty="0" smtClean="0"/>
              <a:t>Раненый Пушкин был повезён с места дуэли на санях извозчика; а у Комендантской дачи пересажен в карету, которую послал старший </a:t>
            </a:r>
            <a:r>
              <a:rPr lang="ru-RU" sz="1800" dirty="0" err="1" smtClean="0"/>
              <a:t>Геккерен</a:t>
            </a:r>
            <a:endParaRPr lang="ru-RU" sz="1800" dirty="0" smtClean="0"/>
          </a:p>
        </p:txBody>
      </p:sp>
      <p:pic>
        <p:nvPicPr>
          <p:cNvPr id="5" name="Содержимое 4" descr="Дуэль Пушкина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4786314" y="500042"/>
            <a:ext cx="3695700" cy="2573131"/>
          </a:xfrm>
        </p:spPr>
      </p:pic>
      <p:pic>
        <p:nvPicPr>
          <p:cNvPr id="6" name="Рисунок 5" descr="Дуэльные пистолеты Пушки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752" y="3500438"/>
            <a:ext cx="3610515" cy="2428892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Всеобщее негодование</a:t>
            </a:r>
            <a:endParaRPr lang="ru-RU" sz="3200" dirty="0"/>
          </a:p>
        </p:txBody>
      </p:sp>
      <p:pic>
        <p:nvPicPr>
          <p:cNvPr id="5" name="Содержимое 4" descr="cap008.bmp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43174" y="1428736"/>
            <a:ext cx="3695700" cy="207170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3643314"/>
            <a:ext cx="7896252" cy="2452686"/>
          </a:xfrm>
        </p:spPr>
        <p:txBody>
          <a:bodyPr/>
          <a:lstStyle/>
          <a:p>
            <a:r>
              <a:rPr lang="ru-RU" sz="1800" dirty="0" smtClean="0"/>
              <a:t>Смерть Пушкина вызвала всеобщее негодование. Об этом доносили свои правительствам послы различных государств. В их донесениях мелькают слова «национальное негодование», «всеобщее возмущение», «мучительное впечатление на публику». Выявилось резкое размежевание в обществе. Контраст между «плебейскими почестями» поэту и равнодушием «позолоченных салонов» отметила Е. Н. Мещерская.</a:t>
            </a:r>
            <a:endParaRPr lang="ru-RU" sz="1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Погребение Пушкина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dirty="0" smtClean="0"/>
              <a:t>Поэт обрел вечный покой утром 6 (18) февраля 1837 года</a:t>
            </a:r>
            <a:r>
              <a:rPr lang="ru-RU" sz="1800" baseline="30000" dirty="0" smtClean="0"/>
              <a:t> </a:t>
            </a:r>
            <a:r>
              <a:rPr lang="ru-RU" sz="1800" dirty="0" smtClean="0"/>
              <a:t>на кладбище </a:t>
            </a:r>
            <a:r>
              <a:rPr lang="ru-RU" sz="1800" dirty="0" err="1" smtClean="0"/>
              <a:t>Святогорского</a:t>
            </a:r>
            <a:r>
              <a:rPr lang="ru-RU" sz="1800" dirty="0" smtClean="0"/>
              <a:t> монастыря в Псковской губернии. Лучшим местом на земле я считаю холм под стеной </a:t>
            </a:r>
            <a:r>
              <a:rPr lang="ru-RU" sz="1800" dirty="0" err="1" smtClean="0"/>
              <a:t>Святогорского</a:t>
            </a:r>
            <a:r>
              <a:rPr lang="ru-RU" sz="1800" dirty="0" smtClean="0"/>
              <a:t> монастыря в Псковской области, где похоронен Пушкин. Таких далеких и чистых далей, какие открываются с этого холма, нет больше нигде в России</a:t>
            </a:r>
          </a:p>
          <a:p>
            <a:r>
              <a:rPr lang="ru-RU" sz="1800" dirty="0" smtClean="0"/>
              <a:t>— К. Паустовский</a:t>
            </a:r>
          </a:p>
          <a:p>
            <a:endParaRPr lang="ru-RU" sz="1800" dirty="0"/>
          </a:p>
        </p:txBody>
      </p:sp>
      <p:pic>
        <p:nvPicPr>
          <p:cNvPr id="5" name="Содержимое 4" descr="Маска Пушкина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6572264" y="357166"/>
            <a:ext cx="2119306" cy="28610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Пушкинсие горы Памятник на могиле.bmp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tretch>
            <a:fillRect/>
          </a:stretch>
        </p:blipFill>
        <p:spPr>
          <a:xfrm>
            <a:off x="5143504" y="3286124"/>
            <a:ext cx="1951448" cy="235745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И последний вопрос: бала ли смерть Пушкина неизбежна в 1837 году?</a:t>
            </a:r>
            <a:endParaRPr lang="ru-RU" sz="32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86050" y="1928802"/>
            <a:ext cx="5929354" cy="411480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Вот что писали горячий поклонник поэта Н. И. Иваницкий:</a:t>
            </a:r>
          </a:p>
          <a:p>
            <a:r>
              <a:rPr lang="ru-RU" sz="1800" b="1" i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«В последний год своей жизни Пушкин решительно искал смерти. Тут была какая-то психологическая  задача».</a:t>
            </a:r>
          </a:p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Далее он говорит, что Пушкин был окружён врагами и прямо не мог сказать о причинах, побудивших его к дуэли. </a:t>
            </a:r>
          </a:p>
          <a:p>
            <a:r>
              <a:rPr lang="ru-RU" sz="1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Вспомним, что Пушкин был очень суеверным человеком, ему знаменитая гадалка нагадала, что, если он не умрёт в 37 лет от белой лошади и белой головы, то жить будет долго. Видимо, Пушкин это хорошо помнил и искал смерти. Особенно потому, что жизнь его в эти годы была невыносима по многим причинам.</a:t>
            </a:r>
            <a:endParaRPr lang="ru-RU" sz="1800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Содержимое 4" descr="Пушкин виньетка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2575197" cy="2141479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err="1" smtClean="0"/>
              <a:t>Википедия</a:t>
            </a:r>
            <a:r>
              <a:rPr lang="ru-RU" sz="1800" dirty="0" smtClean="0"/>
              <a:t> «Последняя дуэль и смерть Пушкина» </a:t>
            </a:r>
            <a:r>
              <a:rPr lang="en-US" sz="1800" dirty="0" smtClean="0">
                <a:hlinkClick r:id="rId2"/>
              </a:rPr>
              <a:t>http://ru.wikipedia.org/wiki/%D0%94%D1%83%D1%8D%D0%BB%D1%8C_%D0%9F%D1%83%D1%88%D0%BA%D0%B8%D0%BD%D0%B0</a:t>
            </a:r>
            <a:endParaRPr lang="ru-RU" sz="1800" dirty="0" smtClean="0"/>
          </a:p>
          <a:p>
            <a:r>
              <a:rPr lang="ru-RU" sz="1800" dirty="0" smtClean="0"/>
              <a:t>Н. </a:t>
            </a:r>
            <a:r>
              <a:rPr lang="ru-RU" sz="1800" dirty="0" err="1" smtClean="0"/>
              <a:t>Нутрихина</a:t>
            </a:r>
            <a:r>
              <a:rPr lang="ru-RU" sz="1800" dirty="0" smtClean="0"/>
              <a:t> «Семейственная неприкосновенность» </a:t>
            </a:r>
            <a:r>
              <a:rPr lang="en-US" sz="1800" dirty="0" smtClean="0">
                <a:hlinkClick r:id="rId3"/>
              </a:rPr>
              <a:t>http://45parallel.net/family_neprikosn</a:t>
            </a:r>
            <a:endParaRPr lang="ru-RU" sz="1800" dirty="0" smtClean="0"/>
          </a:p>
          <a:p>
            <a:r>
              <a:rPr lang="ru-RU" sz="1800" dirty="0" smtClean="0"/>
              <a:t>И. </a:t>
            </a:r>
            <a:r>
              <a:rPr lang="ru-RU" sz="1800" dirty="0" err="1" smtClean="0"/>
              <a:t>Ободовская</a:t>
            </a:r>
            <a:r>
              <a:rPr lang="ru-RU" sz="1800" dirty="0" smtClean="0"/>
              <a:t>, М. Дементьев «После смерти Пушкина». - М.: «Советская Россия», 1980</a:t>
            </a:r>
          </a:p>
          <a:p>
            <a:r>
              <a:rPr lang="ru-RU" sz="1800" dirty="0" smtClean="0"/>
              <a:t>П. Е. Щёголев «Дуэль и смерть Пушкина». – М.: «Книга», 1987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Кто был автором анонимных писем?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981200"/>
            <a:ext cx="4405342" cy="4114800"/>
          </a:xfrm>
        </p:spPr>
        <p:txBody>
          <a:bodyPr/>
          <a:lstStyle/>
          <a:p>
            <a:r>
              <a:rPr lang="ru-RU" sz="1600" dirty="0" smtClean="0"/>
              <a:t>В 1927 году пушкинистами было высказано предположение, что пасквиль указывает на мнимую связь Натальи Николаевны с императором, так как Пушкин назван заместителем Нарышкина, мужа Марии Нарышкиной, любовницы Александра I. Сам Пушкин счёл письмо исходящим от </a:t>
            </a:r>
            <a:r>
              <a:rPr lang="ru-RU" sz="1600" dirty="0" err="1" smtClean="0"/>
              <a:t>Геккерена-отца</a:t>
            </a:r>
            <a:r>
              <a:rPr lang="ru-RU" sz="1600" dirty="0" smtClean="0"/>
              <a:t>. Подозрение некоторых современников, в частности секунданта Пушкина К.К. </a:t>
            </a:r>
            <a:r>
              <a:rPr lang="ru-RU" sz="1600" dirty="0" err="1" smtClean="0"/>
              <a:t>Данзаса</a:t>
            </a:r>
            <a:r>
              <a:rPr lang="ru-RU" sz="1600" dirty="0" smtClean="0"/>
              <a:t>, пало на князя И.С. Гагарина, впоследствии иезуита. Щёголев же в своём труде "Дуэль и смерть Пушкина" доказывает, что автором анонимных пасквилей был П. В. Долгоруков. </a:t>
            </a:r>
          </a:p>
          <a:p>
            <a:endParaRPr lang="ru-RU" sz="1600" dirty="0"/>
          </a:p>
        </p:txBody>
      </p:sp>
      <p:pic>
        <p:nvPicPr>
          <p:cNvPr id="5" name="Содержимое 4" descr="Геккерен0001.bmp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bright="-10000" contrast="40000"/>
          </a:blip>
          <a:stretch>
            <a:fillRect/>
          </a:stretch>
        </p:blipFill>
        <p:spPr>
          <a:xfrm>
            <a:off x="6858016" y="1071546"/>
            <a:ext cx="2061976" cy="2240285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Гагарин.jpg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>
            <a:off x="5000628" y="2786058"/>
            <a:ext cx="1570031" cy="214314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Кн.П.В.Долгоруков.jpg"/>
          <p:cNvPicPr>
            <a:picLocks noChangeAspect="1"/>
          </p:cNvPicPr>
          <p:nvPr/>
        </p:nvPicPr>
        <p:blipFill>
          <a:blip r:embed="rId4" cstate="email">
            <a:lum contrast="20000"/>
          </a:blip>
          <a:stretch>
            <a:fillRect/>
          </a:stretch>
        </p:blipFill>
        <p:spPr>
          <a:xfrm>
            <a:off x="7000892" y="4214818"/>
            <a:ext cx="1676403" cy="206959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6929454" y="34290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Геккерен</a:t>
            </a:r>
            <a:endParaRPr lang="ru-RU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507207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И. С. Гагарин</a:t>
            </a:r>
            <a:endParaRPr lang="ru-RU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6000760" y="6357958"/>
            <a:ext cx="3143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П. В. Долгоруков</a:t>
            </a:r>
            <a:endParaRPr lang="ru-RU" b="1" i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5214942" y="1500174"/>
            <a:ext cx="3643338" cy="4857784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304800"/>
            <a:ext cx="6324616" cy="1431925"/>
          </a:xfrm>
        </p:spPr>
        <p:txBody>
          <a:bodyPr/>
          <a:lstStyle/>
          <a:p>
            <a:r>
              <a:rPr lang="ru-RU" sz="3200" dirty="0" smtClean="0"/>
              <a:t>Почему Пушкин считал </a:t>
            </a:r>
            <a:r>
              <a:rPr lang="ru-RU" sz="3200" dirty="0" err="1" smtClean="0"/>
              <a:t>Геккерена</a:t>
            </a:r>
            <a:r>
              <a:rPr lang="ru-RU" sz="3200" dirty="0" smtClean="0"/>
              <a:t> автором пасквиля?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714620"/>
            <a:ext cx="3695700" cy="338138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800" dirty="0" smtClean="0"/>
              <a:t>Бумага и стиль письма намекает на то, что пасквиль вышел из какого-то иностранного посольства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Считал, что он узнал руку </a:t>
            </a:r>
            <a:r>
              <a:rPr lang="ru-RU" sz="1800" dirty="0" err="1" smtClean="0"/>
              <a:t>Геккерена</a:t>
            </a:r>
            <a:endParaRPr lang="ru-RU" sz="1800" dirty="0" smtClean="0"/>
          </a:p>
          <a:p>
            <a:pPr>
              <a:buFont typeface="+mj-lt"/>
              <a:buAutoNum type="arabicPeriod"/>
            </a:pPr>
            <a:r>
              <a:rPr lang="ru-RU" sz="1800" dirty="0" smtClean="0"/>
              <a:t>Зол был на Дантеса и </a:t>
            </a:r>
            <a:r>
              <a:rPr lang="ru-RU" sz="1800" dirty="0" err="1" smtClean="0"/>
              <a:t>Геккерена</a:t>
            </a:r>
            <a:r>
              <a:rPr lang="ru-RU" sz="1800" dirty="0" smtClean="0"/>
              <a:t>. Пасквиль был для него поводом вызвать Дантеса на дуэль</a:t>
            </a:r>
            <a:endParaRPr lang="ru-RU" sz="1800" dirty="0"/>
          </a:p>
        </p:txBody>
      </p:sp>
      <p:pic>
        <p:nvPicPr>
          <p:cNvPr id="5" name="Содержимое 4" descr="Пасквиль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>
          <a:xfrm>
            <a:off x="5715008" y="2071678"/>
            <a:ext cx="2680498" cy="3805254"/>
          </a:xfrm>
        </p:spPr>
      </p:pic>
      <p:pic>
        <p:nvPicPr>
          <p:cNvPr id="7" name="Содержимое 4" descr="Геккерен0001.bmp"/>
          <p:cNvPicPr>
            <a:picLocks noChangeAspect="1"/>
          </p:cNvPicPr>
          <p:nvPr/>
        </p:nvPicPr>
        <p:blipFill>
          <a:blip r:embed="rId4" cstate="email">
            <a:lum bright="-10000" contrast="40000"/>
          </a:blip>
          <a:stretch>
            <a:fillRect/>
          </a:stretch>
        </p:blipFill>
        <p:spPr bwMode="auto">
          <a:xfrm>
            <a:off x="0" y="0"/>
            <a:ext cx="2061976" cy="2240285"/>
          </a:xfrm>
          <a:prstGeom prst="rect">
            <a:avLst/>
          </a:prstGeom>
          <a:noFill/>
          <a:ln w="88900" cap="sq" cmpd="thickThin">
            <a:solidFill>
              <a:srgbClr val="00B0F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04800"/>
            <a:ext cx="6824682" cy="1431925"/>
          </a:xfrm>
        </p:spPr>
        <p:txBody>
          <a:bodyPr/>
          <a:lstStyle/>
          <a:p>
            <a:r>
              <a:rPr lang="ru-RU" sz="3200" dirty="0" smtClean="0"/>
              <a:t>Почему автор пасквиля не </a:t>
            </a:r>
            <a:br>
              <a:rPr lang="ru-RU" sz="3200" dirty="0" smtClean="0"/>
            </a:br>
            <a:r>
              <a:rPr lang="ru-RU" sz="3200" dirty="0" smtClean="0"/>
              <a:t>И. С.  Гагарин?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2285992"/>
            <a:ext cx="3695700" cy="3810008"/>
          </a:xfrm>
        </p:spPr>
        <p:txBody>
          <a:bodyPr/>
          <a:lstStyle/>
          <a:p>
            <a:r>
              <a:rPr lang="ru-RU" sz="1800" dirty="0" smtClean="0"/>
              <a:t>В 1863 году вышла книга </a:t>
            </a:r>
            <a:r>
              <a:rPr lang="ru-RU" sz="1800" dirty="0" err="1" smtClean="0"/>
              <a:t>Аммосова</a:t>
            </a:r>
            <a:r>
              <a:rPr lang="ru-RU" sz="1800" dirty="0" smtClean="0"/>
              <a:t> «Последние дни жизни и кончина А. С. Пушкина». В ней, будто бы со слов </a:t>
            </a:r>
            <a:r>
              <a:rPr lang="ru-RU" sz="1800" dirty="0" err="1" smtClean="0"/>
              <a:t>Данзаса</a:t>
            </a:r>
            <a:r>
              <a:rPr lang="ru-RU" sz="1800" dirty="0" smtClean="0"/>
              <a:t>, было записано, что составители пасквиля – князь И. С. Гагарин и П. В. Долгоруков. Это были молодые люди из кружка </a:t>
            </a:r>
            <a:r>
              <a:rPr lang="ru-RU" sz="1800" dirty="0" err="1" smtClean="0"/>
              <a:t>Геккерена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Гагарин уехал из России и стал иезуитом, что дало повод считать, что он раскаивается в своём проступке.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800" dirty="0" smtClean="0"/>
              <a:t>Но Н. С. Лесков, общавшийся с ним во Франции, писал: «Характер и судьба И. С. Гагарина чрезвычайно драматичны, и всякий честный человек должен быть крайне осторожен в своих о нём догадках. Этого требуют справедливость и милосердие».</a:t>
            </a:r>
            <a:endParaRPr lang="ru-RU" sz="1800" dirty="0"/>
          </a:p>
        </p:txBody>
      </p:sp>
      <p:pic>
        <p:nvPicPr>
          <p:cNvPr id="5" name="Рисунок 4" descr="Гагарин.jpg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0" y="0"/>
            <a:ext cx="1570031" cy="214314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Лесков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7298538" y="4643446"/>
            <a:ext cx="1845462" cy="221455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304800"/>
            <a:ext cx="6396054" cy="1431925"/>
          </a:xfrm>
        </p:spPr>
        <p:txBody>
          <a:bodyPr/>
          <a:lstStyle/>
          <a:p>
            <a:r>
              <a:rPr lang="ru-RU" sz="3200" dirty="0" smtClean="0"/>
              <a:t>Щёголев неопровержимо доказал, что автор пасквиля  </a:t>
            </a:r>
            <a:br>
              <a:rPr lang="ru-RU" sz="3200" dirty="0" smtClean="0"/>
            </a:br>
            <a:r>
              <a:rPr lang="ru-RU" sz="3200" dirty="0" smtClean="0"/>
              <a:t>П. В. Долгоруков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214554"/>
            <a:ext cx="7543800" cy="3881446"/>
          </a:xfrm>
        </p:spPr>
        <p:txBody>
          <a:bodyPr/>
          <a:lstStyle/>
          <a:p>
            <a:r>
              <a:rPr lang="ru-RU" sz="1800" dirty="0" smtClean="0"/>
              <a:t>Личность этого человека, его характер говорят сами за себя: после выхода из Пажеского корпуса за какой-то проступок он был вынужден отказаться от блестящей карьеры, что больно ударило по его самолюбию. Он стал собирать неблаговидные факты из биографий блестящих российских родов и уже за границей издал скандальную книжонку. Он судился с князем М. С. Воронцовым за то, что прислал ему в письме анонимную записку с предложением заплатить ему 50000, чтобы он не публиковал разоблачающие Воронцова сведения, и не признавал этого. В общем, человек скандальный и грязный. </a:t>
            </a:r>
          </a:p>
          <a:p>
            <a:r>
              <a:rPr lang="ru-RU" sz="1800" dirty="0" smtClean="0"/>
              <a:t>В 1924 году Щёголев предпринял попытку исследовать почерк нескольких людей: </a:t>
            </a:r>
            <a:r>
              <a:rPr lang="ru-RU" sz="1800" dirty="0" err="1" smtClean="0"/>
              <a:t>Геккерена</a:t>
            </a:r>
            <a:r>
              <a:rPr lang="ru-RU" sz="1800" dirty="0" smtClean="0"/>
              <a:t>, Долгорукова и Гагарина – сделал графологическую экспертизу и доказал, что писал его действительно П. В. Долгоруков. Теперь он прославлен, как Герострат.</a:t>
            </a:r>
            <a:endParaRPr lang="ru-RU" sz="1800" dirty="0"/>
          </a:p>
        </p:txBody>
      </p:sp>
      <p:pic>
        <p:nvPicPr>
          <p:cNvPr id="5" name="Рисунок 4" descr="Кн.П.В.Долгоруков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0" y="0"/>
            <a:ext cx="1676403" cy="206959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38" y="5929330"/>
            <a:ext cx="613788" cy="61378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На кого намекают пасквили?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85720" y="1857364"/>
            <a:ext cx="4572032" cy="4114800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Кажется, что этот вопрос риторический: как на кого? Конечно, на Дантеса! Это он делал Пушкина рогоносцем, постоянно ухаживая за его женой. Но это только на первый взгляд. </a:t>
            </a:r>
          </a:p>
          <a:p>
            <a:pPr>
              <a:buNone/>
            </a:pPr>
            <a:r>
              <a:rPr lang="ru-RU" sz="1600" dirty="0" smtClean="0"/>
              <a:t>В «дипломе» содержался косвенный намёк на внимание к Н. Н. Пушкиной со стороны не только Дантеса, но и самого царя. Дело в том, что Пушкин в дипломе объявлялся заместителем Нарышкина, а известно, что жена Нарышкина была фавориткой предыдущего царя – Александра 1, следовательно, если Пушкин – помощник Нарышкина, то он рогоносец по </a:t>
            </a:r>
            <a:r>
              <a:rPr lang="ru-RU" sz="1600" dirty="0" err="1" smtClean="0"/>
              <a:t>монаршьей</a:t>
            </a:r>
            <a:r>
              <a:rPr lang="ru-RU" sz="1600" dirty="0" smtClean="0"/>
              <a:t> линии.</a:t>
            </a:r>
          </a:p>
          <a:p>
            <a:endParaRPr lang="ru-RU" sz="1600" dirty="0"/>
          </a:p>
        </p:txBody>
      </p:sp>
      <p:pic>
        <p:nvPicPr>
          <p:cNvPr id="7" name="Содержимое 6" descr="59 Николай 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7000892" y="1500174"/>
            <a:ext cx="1664004" cy="231513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Дантес (2).jp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4929190" y="2928934"/>
            <a:ext cx="1933168" cy="239712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яя с искрой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синяя с искрой</Template>
  <TotalTime>611</TotalTime>
  <Words>3286</Words>
  <PresentationFormat>Экран (4:3)</PresentationFormat>
  <Paragraphs>155</Paragraphs>
  <Slides>45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синяя с искрой</vt:lpstr>
      <vt:lpstr>Дуэль и смерть  А. С. Пушкина</vt:lpstr>
      <vt:lpstr>Кто виноват в смерти  А. С. Пушкина?</vt:lpstr>
      <vt:lpstr>Слайд 3</vt:lpstr>
      <vt:lpstr>Анонимные письма и первый конфликт (ноябрь 1836) </vt:lpstr>
      <vt:lpstr>Кто был автором анонимных писем?</vt:lpstr>
      <vt:lpstr>Почему Пушкин считал Геккерена автором пасквиля?</vt:lpstr>
      <vt:lpstr>Почему автор пасквиля не  И. С.  Гагарин?</vt:lpstr>
      <vt:lpstr>Щёголев неопровержимо доказал, что автор пасквиля   П. В. Долгоруков</vt:lpstr>
      <vt:lpstr>На кого намекают пасквили?</vt:lpstr>
      <vt:lpstr>На кого намекают пасквили?</vt:lpstr>
      <vt:lpstr>Кто был заинтересован в смерти Пушкина? Враги </vt:lpstr>
      <vt:lpstr>Граф и графиня Нессельроде</vt:lpstr>
      <vt:lpstr>За что графиня Нессельроде ненавидела поэта?</vt:lpstr>
      <vt:lpstr>Ещё одна тайна – за что ненавидела Пушкина Идалия Полетика?</vt:lpstr>
      <vt:lpstr>Семейная жизнь А. С. Пушкина</vt:lpstr>
      <vt:lpstr>Семейная жизнь А. С. Пушкина</vt:lpstr>
      <vt:lpstr>Слайд 17</vt:lpstr>
      <vt:lpstr>Отзывы современников о жене Пушкина</vt:lpstr>
      <vt:lpstr>Воспоминания Долли Фикельмон</vt:lpstr>
      <vt:lpstr>Слайд 20</vt:lpstr>
      <vt:lpstr>Как же получилось так, что Дантес смог заставить Пушкина ревновать и кинуть тень на Натали?</vt:lpstr>
      <vt:lpstr>Что же могло быть между Дантесом и Натали?</vt:lpstr>
      <vt:lpstr>На потеху  светской «черни»</vt:lpstr>
      <vt:lpstr>Как относилась Натали к ухаживаниям Дантеса?</vt:lpstr>
      <vt:lpstr>Так виновата ли жена поэта?</vt:lpstr>
      <vt:lpstr>Кто же знал о дуэли и кто не остановил поэта?</vt:lpstr>
      <vt:lpstr>Мнимые друзья</vt:lpstr>
      <vt:lpstr>«Друзья»</vt:lpstr>
      <vt:lpstr>Андрей Карамзин встречался в 1837 году летом с четой Дантес в Висбадене. Вот, то он написал:</vt:lpstr>
      <vt:lpstr>Смертельное ранение Пушкина </vt:lpstr>
      <vt:lpstr>Могли ли врачи спасти  А. С. Пушкина?</vt:lpstr>
      <vt:lpstr>Самоубийство у памятника Пушкину</vt:lpstr>
      <vt:lpstr>Слайд 33</vt:lpstr>
      <vt:lpstr>Дуэльная хронология</vt:lpstr>
      <vt:lpstr>Предыстория.  Дантес и А. С. Пушкин </vt:lpstr>
      <vt:lpstr>Анонимные письма и первый конфликт (ноябрь 1836)</vt:lpstr>
      <vt:lpstr>Слайд 37</vt:lpstr>
      <vt:lpstr>Вторая дуэль</vt:lpstr>
      <vt:lpstr>Второй вызов </vt:lpstr>
      <vt:lpstr>Дуэль </vt:lpstr>
      <vt:lpstr>Дуэль </vt:lpstr>
      <vt:lpstr>Всеобщее негодование</vt:lpstr>
      <vt:lpstr>Погребение Пушкина </vt:lpstr>
      <vt:lpstr>И последний вопрос: бала ли смерть Пушкина неизбежна в 1837 году?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Дуэль и смерть  А. С. Пушкина</dc:title>
  <dc:creator>Инна</dc:creator>
  <cp:lastModifiedBy>1</cp:lastModifiedBy>
  <cp:revision>67</cp:revision>
  <dcterms:created xsi:type="dcterms:W3CDTF">2010-07-13T08:33:22Z</dcterms:created>
  <dcterms:modified xsi:type="dcterms:W3CDTF">2010-11-08T18:00:16Z</dcterms:modified>
</cp:coreProperties>
</file>