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да, постоянно</c:v>
                </c:pt>
                <c:pt idx="1">
                  <c:v>нет, никогда</c:v>
                </c:pt>
                <c:pt idx="2">
                  <c:v>иногда</c:v>
                </c:pt>
                <c:pt idx="3">
                  <c:v>свой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43</c:v>
                </c:pt>
                <c:pt idx="2">
                  <c:v>114</c:v>
                </c:pt>
                <c:pt idx="3">
                  <c:v>37</c:v>
                </c:pt>
              </c:numCache>
            </c:numRef>
          </c:val>
        </c:ser>
        <c:dLbls>
          <c:showVal val="1"/>
        </c:dLbls>
        <c:axId val="32839552"/>
        <c:axId val="32841088"/>
      </c:barChart>
      <c:catAx>
        <c:axId val="32839552"/>
        <c:scaling>
          <c:orientation val="minMax"/>
        </c:scaling>
        <c:axPos val="b"/>
        <c:tickLblPos val="nextTo"/>
        <c:crossAx val="32841088"/>
        <c:crosses val="autoZero"/>
        <c:auto val="1"/>
        <c:lblAlgn val="ctr"/>
        <c:lblOffset val="100"/>
      </c:catAx>
      <c:valAx>
        <c:axId val="32841088"/>
        <c:scaling>
          <c:orientation val="minMax"/>
        </c:scaling>
        <c:axPos val="l"/>
        <c:majorGridlines/>
        <c:numFmt formatCode="General" sourceLinked="1"/>
        <c:tickLblPos val="nextTo"/>
        <c:crossAx val="32839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да, постоянно</c:v>
                </c:pt>
                <c:pt idx="1">
                  <c:v>нет, никогда</c:v>
                </c:pt>
                <c:pt idx="2">
                  <c:v>не списываю</c:v>
                </c:pt>
                <c:pt idx="3">
                  <c:v>свой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132</c:v>
                </c:pt>
                <c:pt idx="2">
                  <c:v>31</c:v>
                </c:pt>
                <c:pt idx="3">
                  <c:v>49</c:v>
                </c:pt>
              </c:numCache>
            </c:numRef>
          </c:val>
        </c:ser>
        <c:dLbls>
          <c:showVal val="1"/>
        </c:dLbls>
        <c:axId val="32936704"/>
        <c:axId val="32938240"/>
      </c:barChart>
      <c:catAx>
        <c:axId val="32936704"/>
        <c:scaling>
          <c:orientation val="minMax"/>
        </c:scaling>
        <c:axPos val="b"/>
        <c:tickLblPos val="nextTo"/>
        <c:crossAx val="32938240"/>
        <c:crosses val="autoZero"/>
        <c:auto val="1"/>
        <c:lblAlgn val="ctr"/>
        <c:lblOffset val="100"/>
      </c:catAx>
      <c:valAx>
        <c:axId val="32938240"/>
        <c:scaling>
          <c:orientation val="minMax"/>
        </c:scaling>
        <c:axPos val="l"/>
        <c:majorGridlines/>
        <c:numFmt formatCode="General" sourceLinked="1"/>
        <c:tickLblPos val="nextTo"/>
        <c:crossAx val="32936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да, постоянно</c:v>
                </c:pt>
                <c:pt idx="1">
                  <c:v>нет, никогда</c:v>
                </c:pt>
                <c:pt idx="2">
                  <c:v>думаю сам</c:v>
                </c:pt>
                <c:pt idx="3">
                  <c:v>свой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60</c:v>
                </c:pt>
                <c:pt idx="2">
                  <c:v>88</c:v>
                </c:pt>
                <c:pt idx="3">
                  <c:v>17</c:v>
                </c:pt>
              </c:numCache>
            </c:numRef>
          </c:val>
        </c:ser>
        <c:dLbls>
          <c:showVal val="1"/>
        </c:dLbls>
        <c:axId val="52445568"/>
        <c:axId val="52447104"/>
      </c:barChart>
      <c:catAx>
        <c:axId val="52445568"/>
        <c:scaling>
          <c:orientation val="minMax"/>
        </c:scaling>
        <c:axPos val="b"/>
        <c:tickLblPos val="nextTo"/>
        <c:crossAx val="52447104"/>
        <c:crosses val="autoZero"/>
        <c:auto val="1"/>
        <c:lblAlgn val="ctr"/>
        <c:lblOffset val="100"/>
      </c:catAx>
      <c:valAx>
        <c:axId val="52447104"/>
        <c:scaling>
          <c:orientation val="minMax"/>
        </c:scaling>
        <c:axPos val="l"/>
        <c:majorGridlines/>
        <c:numFmt formatCode="General" sourceLinked="1"/>
        <c:tickLblPos val="nextTo"/>
        <c:crossAx val="52445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да, всегда</c:v>
                </c:pt>
                <c:pt idx="1">
                  <c:v>нет, никогда</c:v>
                </c:pt>
                <c:pt idx="2">
                  <c:v>иногда</c:v>
                </c:pt>
                <c:pt idx="3">
                  <c:v>свой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147</c:v>
                </c:pt>
                <c:pt idx="2">
                  <c:v>38</c:v>
                </c:pt>
                <c:pt idx="3">
                  <c:v>24</c:v>
                </c:pt>
              </c:numCache>
            </c:numRef>
          </c:val>
        </c:ser>
        <c:dLbls>
          <c:showVal val="1"/>
        </c:dLbls>
        <c:axId val="33351552"/>
        <c:axId val="33353088"/>
      </c:barChart>
      <c:catAx>
        <c:axId val="33351552"/>
        <c:scaling>
          <c:orientation val="minMax"/>
        </c:scaling>
        <c:axPos val="b"/>
        <c:tickLblPos val="nextTo"/>
        <c:crossAx val="33353088"/>
        <c:crosses val="autoZero"/>
        <c:auto val="1"/>
        <c:lblAlgn val="ctr"/>
        <c:lblOffset val="100"/>
      </c:catAx>
      <c:valAx>
        <c:axId val="33353088"/>
        <c:scaling>
          <c:orientation val="minMax"/>
        </c:scaling>
        <c:axPos val="l"/>
        <c:majorGridlines/>
        <c:numFmt formatCode="General" sourceLinked="1"/>
        <c:tickLblPos val="nextTo"/>
        <c:crossAx val="33351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подумаю</c:v>
                </c:pt>
                <c:pt idx="3">
                  <c:v>свой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70</c:v>
                </c:pt>
                <c:pt idx="2">
                  <c:v>78</c:v>
                </c:pt>
                <c:pt idx="3">
                  <c:v>25</c:v>
                </c:pt>
              </c:numCache>
            </c:numRef>
          </c:val>
        </c:ser>
        <c:dLbls>
          <c:showVal val="1"/>
        </c:dLbls>
        <c:axId val="52471680"/>
        <c:axId val="33342208"/>
      </c:barChart>
      <c:catAx>
        <c:axId val="52471680"/>
        <c:scaling>
          <c:orientation val="minMax"/>
        </c:scaling>
        <c:axPos val="b"/>
        <c:tickLblPos val="nextTo"/>
        <c:crossAx val="33342208"/>
        <c:crosses val="autoZero"/>
        <c:auto val="1"/>
        <c:lblAlgn val="ctr"/>
        <c:lblOffset val="100"/>
      </c:catAx>
      <c:valAx>
        <c:axId val="33342208"/>
        <c:scaling>
          <c:orientation val="minMax"/>
        </c:scaling>
        <c:axPos val="l"/>
        <c:majorGridlines/>
        <c:numFmt formatCode="General" sourceLinked="1"/>
        <c:tickLblPos val="nextTo"/>
        <c:crossAx val="52471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D2CD2-83E6-402C-B314-8AD6490EF098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422CE-CABF-4C6A-85A6-6184FCDB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22CE-CABF-4C6A-85A6-6184FCDBC7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22CE-CABF-4C6A-85A6-6184FCDBC70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5C6728-BA71-4208-BC25-F51CEFB80196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0D53DA-7EAD-4A4E-B056-4090C561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5;&#1077;&#1089;&#1089;&#1072;\Desktop\&#1040;&#1082;&#1094;&#1080;&#1103;\&#1052;&#1099;%20&#1087;&#1088;&#1086;&#1090;&#1080;&#1074;%20&#1089;&#1087;&#1080;&#1089;&#1099;&#1074;&#1072;&#1085;&#1080;&#1103;%20&#1082;&#1086;&#1085;&#1077;&#1095;&#1085;&#1099;&#1081;%20&#1074;&#1072;&#1088;&#1080;&#1072;&#1085;&#1090;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Коллективное творчество 9 «И»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 списывай, и в выигрыше будешь ты всегда!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music\Папка - Света\Мои фоточки!!\мы против списывания\63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76800"/>
            <a:ext cx="914400" cy="16625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200" dirty="0" smtClean="0"/>
              <a:t>Списать иль не списать – вот тот вопрос, который ученик перед собою часто ставит. Пожалуй, нет ни одного человека, который за школьные годы ни разу ничего не списал бы. </a:t>
            </a:r>
          </a:p>
          <a:p>
            <a:pPr fontAlgn="base">
              <a:buNone/>
            </a:pPr>
            <a:r>
              <a:rPr lang="ru-RU" sz="2200" dirty="0" smtClean="0"/>
              <a:t>Выделим основные причины списывания:</a:t>
            </a:r>
          </a:p>
          <a:p>
            <a:pPr fontAlgn="base"/>
            <a:r>
              <a:rPr lang="ru-RU" sz="2200" dirty="0" smtClean="0"/>
              <a:t>Не хватает времени</a:t>
            </a:r>
          </a:p>
          <a:p>
            <a:pPr fontAlgn="base"/>
            <a:r>
              <a:rPr lang="ru-RU" sz="2200" dirty="0" smtClean="0"/>
              <a:t>Лень делать</a:t>
            </a:r>
          </a:p>
          <a:p>
            <a:pPr fontAlgn="base"/>
            <a:r>
              <a:rPr lang="ru-RU" sz="2200" dirty="0" smtClean="0"/>
              <a:t>Когда голова болит, лень думать</a:t>
            </a:r>
          </a:p>
          <a:p>
            <a:pPr fontAlgn="base"/>
            <a:r>
              <a:rPr lang="ru-RU" sz="2200" dirty="0" smtClean="0"/>
              <a:t>Не хотим получать плохие отметки</a:t>
            </a:r>
          </a:p>
          <a:p>
            <a:pPr fontAlgn="base"/>
            <a:r>
              <a:rPr lang="ru-RU" sz="2200" dirty="0" smtClean="0"/>
              <a:t>Не знаю, как делать</a:t>
            </a:r>
          </a:p>
          <a:p>
            <a:pPr fontAlgn="base"/>
            <a:r>
              <a:rPr lang="ru-RU" sz="2200" dirty="0" smtClean="0"/>
              <a:t>Не уверен в своих знаниях</a:t>
            </a:r>
          </a:p>
          <a:p>
            <a:pPr fontAlgn="base"/>
            <a:r>
              <a:rPr lang="ru-RU" sz="2200" dirty="0" smtClean="0"/>
              <a:t>Не хочу сам решать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списывания</a:t>
            </a:r>
            <a:endParaRPr lang="ru-RU" dirty="0"/>
          </a:p>
        </p:txBody>
      </p:sp>
      <p:pic>
        <p:nvPicPr>
          <p:cNvPr id="10242" name="Picture 2" descr="D:\music\Папка - Света\Мои фоточки!!\мы против списывания\ea88411b-9061-4d21-91e9-131b7bc813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505200"/>
            <a:ext cx="3176588" cy="2117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Вот вы списали… Ну и что дальше?</a:t>
            </a:r>
          </a:p>
          <a:p>
            <a:pPr>
              <a:buNone/>
            </a:pPr>
            <a:r>
              <a:rPr lang="ru-RU" dirty="0" smtClean="0"/>
              <a:t>Что же нас ожидает в будущем? В результате вырастет целое поколение, которое не умеет планировать свое время, страшно ленивое и думающее, что все будет получать на «халяву». А это далеко не так!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чему приводит списывание</a:t>
            </a:r>
            <a:endParaRPr lang="ru-RU" dirty="0"/>
          </a:p>
        </p:txBody>
      </p:sp>
      <p:pic>
        <p:nvPicPr>
          <p:cNvPr id="11266" name="Picture 2" descr="D:\music\Папка - Света\Мои фоточки!!\мы против списывания\1266476318_img_10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267200"/>
            <a:ext cx="2922587" cy="232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D:\music\Папка - Света\Мои фоточки!!\мы против списывания\1301734251_127624104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10025"/>
            <a:ext cx="2847975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Видеоролик</a:t>
            </a:r>
            <a:endParaRPr lang="ru-RU" dirty="0"/>
          </a:p>
        </p:txBody>
      </p:sp>
      <p:pic>
        <p:nvPicPr>
          <p:cNvPr id="4" name="Мы против списывания конечный вариан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4478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Ребята!</a:t>
            </a:r>
            <a:br>
              <a:rPr lang="ru-RU" dirty="0" smtClean="0"/>
            </a:br>
            <a:r>
              <a:rPr lang="ru-RU" dirty="0" smtClean="0"/>
              <a:t>Что бы искоренить в себе такой порок, как списывание, нужно прилежно учиться, хорошо выучивать все уроки. А самое главное не списывать и не давать списывать у себя другому!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побороть в себе эту дурную наклонность?</a:t>
            </a:r>
            <a:endParaRPr lang="ru-RU" dirty="0"/>
          </a:p>
        </p:txBody>
      </p:sp>
      <p:pic>
        <p:nvPicPr>
          <p:cNvPr id="13314" name="Picture 2" descr="D:\music\Папка - Света\Мои фоточки!!\мы против списывания\x_5d1b20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86200"/>
            <a:ext cx="29718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219200"/>
          </a:xfrm>
        </p:spPr>
        <p:txBody>
          <a:bodyPr/>
          <a:lstStyle/>
          <a:p>
            <a:r>
              <a:rPr lang="ru-RU" dirty="0" smtClean="0"/>
              <a:t>          Спасибо за внимание!</a:t>
            </a:r>
            <a:endParaRPr lang="ru-RU" dirty="0"/>
          </a:p>
        </p:txBody>
      </p:sp>
      <p:pic>
        <p:nvPicPr>
          <p:cNvPr id="12290" name="Picture 2" descr="D:\music\Папка - Света\Мои фоточки!!\мы против списывания\5728294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-685800"/>
            <a:ext cx="4770437" cy="6614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Провести социологический опрос, выяснить, много ли ребят позитивно относятся к списыванию</a:t>
            </a:r>
          </a:p>
          <a:p>
            <a:r>
              <a:rPr lang="ru-RU" dirty="0" smtClean="0"/>
              <a:t>Предложить свои способы решения проблемы</a:t>
            </a:r>
          </a:p>
          <a:p>
            <a:r>
              <a:rPr lang="ru-RU" dirty="0" smtClean="0"/>
              <a:t>Объяснить ребятам, к чему может привести списывание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акции</a:t>
            </a:r>
            <a:endParaRPr lang="ru-RU" dirty="0"/>
          </a:p>
        </p:txBody>
      </p:sp>
      <p:pic>
        <p:nvPicPr>
          <p:cNvPr id="2050" name="Picture 2" descr="D:\music\Папка - Света\Мои фоточки!!\мы против списывания\shpo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962400"/>
            <a:ext cx="3364706" cy="2243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D:\music\Папка - Света\Мои фоточки!!\мы против списывания\7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19600"/>
            <a:ext cx="3124200" cy="20805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опроса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music\Папка - Света\Мои фоточки!!\мы против списывания\картинки-книг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57200"/>
            <a:ext cx="3036277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D:\music\Папка - Света\Мои фоточки!!\мы против списывания\130534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3586163" cy="2390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50292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Списываете ли вы?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Часто ли вас ловили на списывании?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Делаете  ли вы шпаргалки?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Мучает ли вас совесть после списывания?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53340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Стоит ли списывать?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вопрос: мучает ли вас совесть после списывания? Некоторые ответили так:</a:t>
            </a:r>
          </a:p>
          <a:p>
            <a:r>
              <a:rPr lang="ru-RU" dirty="0" smtClean="0"/>
              <a:t>«А что такое совесть?»</a:t>
            </a:r>
          </a:p>
          <a:p>
            <a:r>
              <a:rPr lang="ru-RU" dirty="0" smtClean="0"/>
              <a:t>«У меня нет совести»</a:t>
            </a:r>
          </a:p>
          <a:p>
            <a:r>
              <a:rPr lang="ru-RU" dirty="0" smtClean="0"/>
              <a:t>«Ни капли»</a:t>
            </a:r>
          </a:p>
          <a:p>
            <a:pPr>
              <a:buNone/>
            </a:pPr>
            <a:r>
              <a:rPr lang="ru-RU" dirty="0" smtClean="0"/>
              <a:t>На вопрос: часто ли вас ловили на списывании? Некоторые ответили вот так:</a:t>
            </a:r>
          </a:p>
          <a:p>
            <a:r>
              <a:rPr lang="ru-RU" dirty="0" smtClean="0"/>
              <a:t>«Я не уловим»</a:t>
            </a:r>
          </a:p>
          <a:p>
            <a:r>
              <a:rPr lang="ru-RU" dirty="0" smtClean="0"/>
              <a:t>«Меня не возможно поймать, я как мистер Х»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Варианты распространенных собственных ответов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music\Папка - Света\Мои фоточки!!\мы против списывания\614448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828800"/>
            <a:ext cx="27221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405</TotalTime>
  <Words>279</Words>
  <Application>Microsoft Office PowerPoint</Application>
  <PresentationFormat>Экран (4:3)</PresentationFormat>
  <Paragraphs>40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Не списывай, и в выигрыше будешь ты всегда!</vt:lpstr>
      <vt:lpstr>Цели акции</vt:lpstr>
      <vt:lpstr>Результаты опроса</vt:lpstr>
      <vt:lpstr>Списываете ли вы?</vt:lpstr>
      <vt:lpstr>Часто ли вас ловили на списывании?</vt:lpstr>
      <vt:lpstr>Делаете  ли вы шпаргалки?</vt:lpstr>
      <vt:lpstr>Мучает ли вас совесть после списывания?</vt:lpstr>
      <vt:lpstr>Стоит ли списывать?</vt:lpstr>
      <vt:lpstr>Варианты распространенных собственных ответов</vt:lpstr>
      <vt:lpstr>Причины списывания</vt:lpstr>
      <vt:lpstr>К чему приводит списывание</vt:lpstr>
      <vt:lpstr>Видеоролик</vt:lpstr>
      <vt:lpstr>Как побороть в себе эту дурную наклонность?</vt:lpstr>
      <vt:lpstr>      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списывай, и в выигрыше будешь ты всегда!</dc:title>
  <dc:creator>Пользователь</dc:creator>
  <cp:lastModifiedBy>Инесса</cp:lastModifiedBy>
  <cp:revision>22</cp:revision>
  <dcterms:created xsi:type="dcterms:W3CDTF">2011-11-30T14:31:13Z</dcterms:created>
  <dcterms:modified xsi:type="dcterms:W3CDTF">2011-12-01T07:10:52Z</dcterms:modified>
</cp:coreProperties>
</file>