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9900"/>
    <a:srgbClr val="FFCC66"/>
    <a:srgbClr val="99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smtClean="0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ru-RU" noProof="0" smtClean="0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441821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7912159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097800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2605500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865843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9610858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421144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4974421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1828052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3457558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573016"/>
            <a:ext cx="9144000" cy="1728192"/>
          </a:xfrm>
          <a:solidFill>
            <a:srgbClr val="FFCC66">
              <a:tint val="66000"/>
              <a:satMod val="160000"/>
              <a:alpha val="47000"/>
            </a:srgbClr>
          </a:solidFill>
        </p:spPr>
        <p:txBody>
          <a:bodyPr/>
          <a:lstStyle/>
          <a:p>
            <a:r>
              <a:rPr lang="ru-RU" dirty="0" smtClean="0"/>
              <a:t>Человек, история и природа в романе Б. Л. Пастернака </a:t>
            </a:r>
            <a:br>
              <a:rPr lang="ru-RU" dirty="0" smtClean="0"/>
            </a:br>
            <a:r>
              <a:rPr lang="ru-RU" dirty="0" smtClean="0"/>
              <a:t>«Доктор Живаго»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663300"/>
                </a:solidFill>
              </a:rPr>
              <a:t>Какие ужасы революции 1905 года, Гражданской войны описывает Пастернак?</a:t>
            </a:r>
            <a:endParaRPr lang="ru-RU" sz="3600" b="1" dirty="0">
              <a:solidFill>
                <a:srgbClr val="663300"/>
              </a:solidFill>
            </a:endParaRPr>
          </a:p>
        </p:txBody>
      </p:sp>
      <p:pic>
        <p:nvPicPr>
          <p:cNvPr id="3" name="Рисунок 2" descr="35373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772816"/>
            <a:ext cx="4572001" cy="1944854"/>
          </a:xfrm>
          <a:prstGeom prst="rect">
            <a:avLst/>
          </a:prstGeom>
          <a:ln w="38100" cap="sq">
            <a:solidFill>
              <a:srgbClr val="FFCC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aa02ae70bafafcf2bbb2bad369bb16d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933056"/>
            <a:ext cx="4494461" cy="2529122"/>
          </a:xfrm>
          <a:prstGeom prst="rect">
            <a:avLst/>
          </a:prstGeom>
          <a:ln w="38100" cap="sq">
            <a:solidFill>
              <a:srgbClr val="FFCC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292080" y="1700808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663300"/>
                </a:solidFill>
              </a:rPr>
              <a:t>Часть 2 глава 8 (стр. 51)</a:t>
            </a:r>
          </a:p>
          <a:p>
            <a:r>
              <a:rPr lang="ru-RU" b="1" dirty="0" smtClean="0">
                <a:solidFill>
                  <a:srgbClr val="663300"/>
                </a:solidFill>
              </a:rPr>
              <a:t>Часть 4 глава 10 (стр. 128, 130)</a:t>
            </a:r>
          </a:p>
          <a:p>
            <a:r>
              <a:rPr lang="ru-RU" b="1" dirty="0" smtClean="0">
                <a:solidFill>
                  <a:srgbClr val="663300"/>
                </a:solidFill>
              </a:rPr>
              <a:t>Часть 5 глава 15 (стр. 169)</a:t>
            </a:r>
          </a:p>
          <a:p>
            <a:endParaRPr lang="ru-RU" b="1" dirty="0">
              <a:solidFill>
                <a:srgbClr val="6633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4005064"/>
          <a:ext cx="4056112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8056"/>
                <a:gridCol w="20280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663300"/>
                          </a:solidFill>
                        </a:rPr>
                        <a:t>Старое</a:t>
                      </a:r>
                      <a:endParaRPr lang="ru-RU" sz="2400" dirty="0">
                        <a:solidFill>
                          <a:srgbClr val="66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663300"/>
                          </a:solidFill>
                        </a:rPr>
                        <a:t>Новое</a:t>
                      </a:r>
                      <a:endParaRPr lang="ru-RU" sz="2400" dirty="0">
                        <a:solidFill>
                          <a:srgbClr val="66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17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663300"/>
                          </a:solidFill>
                        </a:rPr>
                        <a:t>Тоня, дом, поэзия</a:t>
                      </a:r>
                      <a:endParaRPr lang="ru-RU" sz="2400" dirty="0">
                        <a:solidFill>
                          <a:srgbClr val="66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663300"/>
                          </a:solidFill>
                        </a:rPr>
                        <a:t>Лара, война, кровь, ужасы</a:t>
                      </a:r>
                      <a:endParaRPr lang="ru-RU" sz="2400" dirty="0">
                        <a:solidFill>
                          <a:srgbClr val="66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17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 descr="scr_003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628800"/>
            <a:ext cx="3348372" cy="2232248"/>
          </a:xfrm>
          <a:prstGeom prst="rect">
            <a:avLst/>
          </a:prstGeom>
          <a:ln w="38100" cap="sq">
            <a:solidFill>
              <a:srgbClr val="FFCC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663300"/>
                </a:solidFill>
              </a:rPr>
              <a:t>«Московское становище» </a:t>
            </a:r>
            <a:br>
              <a:rPr lang="ru-RU" sz="3600" b="1" dirty="0" smtClean="0">
                <a:solidFill>
                  <a:srgbClr val="663300"/>
                </a:solidFill>
              </a:rPr>
            </a:br>
            <a:r>
              <a:rPr lang="ru-RU" sz="3600" b="1" dirty="0" smtClean="0">
                <a:solidFill>
                  <a:srgbClr val="663300"/>
                </a:solidFill>
              </a:rPr>
              <a:t>(часть 6, главы 1 и 2)</a:t>
            </a:r>
            <a:endParaRPr lang="ru-RU" sz="3600" b="1" dirty="0">
              <a:solidFill>
                <a:srgbClr val="6633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324672" cy="4525963"/>
          </a:xfrm>
        </p:spPr>
        <p:txBody>
          <a:bodyPr/>
          <a:lstStyle/>
          <a:p>
            <a:r>
              <a:rPr lang="ru-RU" b="1" dirty="0" smtClean="0">
                <a:solidFill>
                  <a:srgbClr val="663300"/>
                </a:solidFill>
              </a:rPr>
              <a:t>Перекличка с «Собачьи сердцем» Булгакова</a:t>
            </a:r>
          </a:p>
          <a:p>
            <a:r>
              <a:rPr lang="ru-RU" b="1" dirty="0" smtClean="0">
                <a:solidFill>
                  <a:srgbClr val="663300"/>
                </a:solidFill>
              </a:rPr>
              <a:t>Что изменилось в Москве? Перечислите детали, на которых останавливает наше внимание Пастернак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663300"/>
                </a:solidFill>
              </a:rPr>
              <a:t>Пустые лари, жавшиеся на тротуарах худые, прилично одетые старухи и старики, столбы пыли, шорох старых газет и афиш</a:t>
            </a:r>
          </a:p>
          <a:p>
            <a:r>
              <a:rPr lang="ru-RU" sz="2000" b="1" dirty="0" smtClean="0">
                <a:solidFill>
                  <a:srgbClr val="663300"/>
                </a:solidFill>
              </a:rPr>
              <a:t>Часть 6 глава 1 стр. 177</a:t>
            </a:r>
          </a:p>
          <a:p>
            <a:r>
              <a:rPr lang="ru-RU" sz="2000" b="1" dirty="0" smtClean="0">
                <a:solidFill>
                  <a:srgbClr val="663300"/>
                </a:solidFill>
              </a:rPr>
              <a:t>Часть 6 глава 2 стр. 178</a:t>
            </a:r>
          </a:p>
          <a:p>
            <a:r>
              <a:rPr lang="ru-RU" sz="2000" b="1" dirty="0" smtClean="0">
                <a:solidFill>
                  <a:srgbClr val="663300"/>
                </a:solidFill>
              </a:rPr>
              <a:t>Часть 6 глава 5 стр. 192</a:t>
            </a:r>
            <a:endParaRPr lang="ru-RU" sz="20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rgbClr val="663300"/>
                </a:solidFill>
              </a:rPr>
              <a:t>Революция показана у Пастернака как стихия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3484983"/>
          </a:xfrm>
          <a:solidFill>
            <a:srgbClr val="9966FF">
              <a:alpha val="21961"/>
            </a:srgbClr>
          </a:solidFill>
          <a:ln w="19050">
            <a:solidFill>
              <a:srgbClr val="9966FF"/>
            </a:solidFill>
          </a:ln>
        </p:spPr>
        <p:txBody>
          <a:bodyPr/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Вспомните, встречалось ли вам восприятие революции как стихии?</a:t>
            </a:r>
          </a:p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Блок «Двенадцать»</a:t>
            </a:r>
          </a:p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Часть 6 глава 8 стр. 200, 201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drzhivago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0072" y="1556792"/>
            <a:ext cx="3581400" cy="2387600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0918181e1ecd061ef8230b0d6c5acdd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4195165"/>
            <a:ext cx="3119388" cy="2370735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63300"/>
                </a:solidFill>
              </a:rPr>
              <a:t>Проанализируем пейзажные зарисовки в романе</a:t>
            </a:r>
            <a:endParaRPr lang="ru-RU" b="1" dirty="0">
              <a:solidFill>
                <a:srgbClr val="663300"/>
              </a:solidFill>
            </a:endParaRPr>
          </a:p>
        </p:txBody>
      </p:sp>
      <p:pic>
        <p:nvPicPr>
          <p:cNvPr id="5" name="Содержимое 4" descr="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b="5504"/>
          <a:stretch>
            <a:fillRect/>
          </a:stretch>
        </p:blipFill>
        <p:spPr>
          <a:xfrm>
            <a:off x="467544" y="1700808"/>
            <a:ext cx="3581400" cy="2442252"/>
          </a:xfrm>
          <a:prstGeom prst="rect">
            <a:avLst/>
          </a:prstGeom>
          <a:ln w="38100" cap="sq">
            <a:solidFill>
              <a:srgbClr val="CC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4221088"/>
            <a:ext cx="4026024" cy="53265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663300"/>
                </a:solidFill>
              </a:rPr>
              <a:t>Часть 14 глава 13 стр. 455</a:t>
            </a:r>
            <a:endParaRPr lang="ru-RU" sz="2400" b="1" dirty="0">
              <a:solidFill>
                <a:srgbClr val="6633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3968" y="1628800"/>
          <a:ext cx="4704184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312000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663300"/>
                          </a:solidFill>
                        </a:rPr>
                        <a:t>Эпитеты</a:t>
                      </a:r>
                      <a:endParaRPr lang="ru-RU" sz="2000" b="1" dirty="0">
                        <a:solidFill>
                          <a:srgbClr val="66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1" smtClean="0">
                        <a:solidFill>
                          <a:srgbClr val="663300"/>
                        </a:solidFill>
                      </a:endParaRPr>
                    </a:p>
                    <a:p>
                      <a:endParaRPr lang="ru-RU" sz="1800" b="1" smtClean="0">
                        <a:solidFill>
                          <a:srgbClr val="66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11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663300"/>
                          </a:solidFill>
                        </a:rPr>
                        <a:t>Метафоры</a:t>
                      </a:r>
                      <a:endParaRPr lang="ru-RU" sz="2000" b="1" dirty="0">
                        <a:solidFill>
                          <a:srgbClr val="66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1" dirty="0" smtClean="0">
                        <a:solidFill>
                          <a:srgbClr val="663300"/>
                        </a:solidFill>
                      </a:endParaRPr>
                    </a:p>
                    <a:p>
                      <a:endParaRPr lang="ru-RU" sz="1800" b="1" dirty="0" smtClean="0">
                        <a:solidFill>
                          <a:srgbClr val="663300"/>
                        </a:solidFill>
                      </a:endParaRPr>
                    </a:p>
                    <a:p>
                      <a:endParaRPr lang="ru-RU" sz="1800" b="1" dirty="0" smtClean="0">
                        <a:solidFill>
                          <a:srgbClr val="663300"/>
                        </a:solidFill>
                      </a:endParaRPr>
                    </a:p>
                    <a:p>
                      <a:endParaRPr lang="ru-RU" sz="1800" b="1" dirty="0" smtClean="0">
                        <a:solidFill>
                          <a:srgbClr val="663300"/>
                        </a:solidFill>
                      </a:endParaRPr>
                    </a:p>
                    <a:p>
                      <a:endParaRPr lang="ru-RU" sz="1800" b="1" dirty="0" smtClean="0">
                        <a:solidFill>
                          <a:srgbClr val="66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11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663300"/>
                          </a:solidFill>
                        </a:rPr>
                        <a:t>Образы</a:t>
                      </a:r>
                      <a:endParaRPr lang="ru-RU" sz="2000" b="1" dirty="0">
                        <a:solidFill>
                          <a:srgbClr val="66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1" dirty="0" smtClean="0">
                        <a:solidFill>
                          <a:srgbClr val="663300"/>
                        </a:solidFill>
                      </a:endParaRPr>
                    </a:p>
                    <a:p>
                      <a:endParaRPr lang="ru-RU" sz="1800" b="1" dirty="0" smtClean="0">
                        <a:solidFill>
                          <a:srgbClr val="66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11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663300"/>
                          </a:solidFill>
                        </a:rPr>
                        <a:t>Цвета</a:t>
                      </a:r>
                      <a:endParaRPr lang="ru-RU" sz="2000" b="1" dirty="0">
                        <a:solidFill>
                          <a:srgbClr val="66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1" dirty="0" smtClean="0">
                        <a:solidFill>
                          <a:srgbClr val="663300"/>
                        </a:solidFill>
                      </a:endParaRPr>
                    </a:p>
                    <a:p>
                      <a:endParaRPr lang="ru-RU" sz="1800" b="1" dirty="0" smtClean="0">
                        <a:solidFill>
                          <a:srgbClr val="663300"/>
                        </a:solidFill>
                      </a:endParaRPr>
                    </a:p>
                    <a:p>
                      <a:endParaRPr lang="ru-RU" sz="1800" b="1" dirty="0" smtClean="0">
                        <a:solidFill>
                          <a:srgbClr val="663300"/>
                        </a:solidFill>
                      </a:endParaRPr>
                    </a:p>
                    <a:p>
                      <a:endParaRPr lang="ru-RU" sz="1800" b="1" dirty="0" smtClean="0">
                        <a:solidFill>
                          <a:srgbClr val="663300"/>
                        </a:solidFill>
                      </a:endParaRPr>
                    </a:p>
                    <a:p>
                      <a:endParaRPr lang="ru-RU" sz="1800" b="1" dirty="0" smtClean="0">
                        <a:solidFill>
                          <a:srgbClr val="663300"/>
                        </a:solidFill>
                      </a:endParaRPr>
                    </a:p>
                    <a:p>
                      <a:endParaRPr lang="ru-RU" sz="1800" b="1" dirty="0" smtClean="0">
                        <a:solidFill>
                          <a:srgbClr val="66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11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40152" y="170080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663300"/>
                </a:solidFill>
              </a:rPr>
              <a:t>Кружевная, рукописная тонкость </a:t>
            </a:r>
            <a:r>
              <a:rPr lang="ru-RU" b="1" dirty="0" smtClean="0">
                <a:solidFill>
                  <a:srgbClr val="663300"/>
                </a:solidFill>
              </a:rPr>
              <a:t>берёз</a:t>
            </a:r>
            <a:endParaRPr lang="ru-RU" b="1" dirty="0" smtClean="0">
              <a:solidFill>
                <a:srgbClr val="6633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2276872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663300"/>
                </a:solidFill>
              </a:rPr>
              <a:t>Ананасная сладость, выцветали пятна зари, пепельная </a:t>
            </a:r>
            <a:r>
              <a:rPr lang="ru-RU" b="1" dirty="0" smtClean="0">
                <a:solidFill>
                  <a:srgbClr val="663300"/>
                </a:solidFill>
              </a:rPr>
              <a:t>мягкость </a:t>
            </a:r>
            <a:r>
              <a:rPr lang="ru-RU" b="1" dirty="0" smtClean="0">
                <a:solidFill>
                  <a:srgbClr val="663300"/>
                </a:solidFill>
              </a:rPr>
              <a:t>пространств, обмелевшее небо, дышал зимний </a:t>
            </a:r>
            <a:r>
              <a:rPr lang="ru-RU" b="1" dirty="0" smtClean="0">
                <a:solidFill>
                  <a:srgbClr val="663300"/>
                </a:solidFill>
              </a:rPr>
              <a:t>вечер</a:t>
            </a:r>
            <a:endParaRPr lang="ru-RU" b="1" dirty="0" smtClean="0">
              <a:solidFill>
                <a:srgbClr val="66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152" y="378904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663300"/>
                </a:solidFill>
              </a:rPr>
              <a:t>Снег, сугробы, заря, сумерки, </a:t>
            </a:r>
            <a:r>
              <a:rPr lang="ru-RU" b="1" dirty="0" smtClean="0">
                <a:solidFill>
                  <a:srgbClr val="663300"/>
                </a:solidFill>
              </a:rPr>
              <a:t>берёзы</a:t>
            </a:r>
            <a:endParaRPr lang="ru-RU" b="1" dirty="0" smtClean="0">
              <a:solidFill>
                <a:srgbClr val="6633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8144" y="4365104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663300"/>
                </a:solidFill>
              </a:rPr>
              <a:t>Тёмно-пунцовое солнце, синяя линия сугробов, темнело, багрово-бронзовые пятна зари, сиреневые сумерки, лиловевшие, серая дымка, бледно-розовое </a:t>
            </a:r>
            <a:r>
              <a:rPr lang="ru-RU" b="1" dirty="0" smtClean="0">
                <a:solidFill>
                  <a:srgbClr val="663300"/>
                </a:solidFill>
              </a:rPr>
              <a:t>небо</a:t>
            </a:r>
            <a:endParaRPr lang="ru-RU" b="1" dirty="0" smtClean="0">
              <a:solidFill>
                <a:srgbClr val="66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4725144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63300"/>
                </a:solidFill>
              </a:rPr>
              <a:t>Как соотносится пейзаж с состоянием героя?</a:t>
            </a:r>
          </a:p>
          <a:p>
            <a:r>
              <a:rPr lang="ru-RU" sz="2400" b="1" dirty="0" smtClean="0">
                <a:solidFill>
                  <a:srgbClr val="663300"/>
                </a:solidFill>
              </a:rPr>
              <a:t>Чем характеризуется эта пейзажная зарисовка?</a:t>
            </a:r>
            <a:endParaRPr lang="ru-RU" sz="24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63300"/>
                </a:solidFill>
              </a:rPr>
              <a:t>Домашнее задание: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663300"/>
                </a:solidFill>
              </a:rPr>
              <a:t>Перечитайте первую фразу романа «Доктор Живаго». Можете ли вы согласиться с тем, что она является свидетельством неразрывности единства природы и памяти, утверждает единство природы и культуры?</a:t>
            </a:r>
          </a:p>
          <a:p>
            <a:r>
              <a:rPr lang="ru-RU" sz="2000" b="1" dirty="0" smtClean="0">
                <a:solidFill>
                  <a:srgbClr val="663300"/>
                </a:solidFill>
              </a:rPr>
              <a:t>Какие события романа запоминаются читателю прежде всего и почему?</a:t>
            </a:r>
            <a:endParaRPr lang="ru-RU" sz="2000" b="1" dirty="0">
              <a:solidFill>
                <a:srgbClr val="6633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663300"/>
                </a:solidFill>
              </a:rPr>
              <a:t>Какова роль женских образов в романе? Сопоставьте изображение любви у Пастернака и Шолохова</a:t>
            </a:r>
          </a:p>
          <a:p>
            <a:r>
              <a:rPr lang="ru-RU" sz="2000" b="1" dirty="0" smtClean="0">
                <a:solidFill>
                  <a:srgbClr val="663300"/>
                </a:solidFill>
              </a:rPr>
              <a:t>Можем ли мы сказать, что любовь Ларисы и Живаго пронизана гармонией?</a:t>
            </a:r>
          </a:p>
          <a:p>
            <a:r>
              <a:rPr lang="ru-RU" sz="2000" b="1" dirty="0" smtClean="0">
                <a:solidFill>
                  <a:srgbClr val="663300"/>
                </a:solidFill>
              </a:rPr>
              <a:t>Найдите в романе и проанализируйте христианские символы, образы, христианскую лексику. Какую роль она играет?</a:t>
            </a:r>
            <a:endParaRPr lang="ru-RU" sz="20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63300"/>
                </a:solidFill>
              </a:rPr>
              <a:t>История создания романа</a:t>
            </a:r>
            <a:endParaRPr lang="ru-RU" b="1" dirty="0">
              <a:solidFill>
                <a:srgbClr val="663300"/>
              </a:solidFill>
            </a:endParaRPr>
          </a:p>
        </p:txBody>
      </p:sp>
      <p:pic>
        <p:nvPicPr>
          <p:cNvPr id="5" name="Содержимое 4" descr="0d13c25b08f41f710fb9288d42d9185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2892700" cy="4525963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07904" y="1600200"/>
            <a:ext cx="5184576" cy="4525963"/>
          </a:xfrm>
        </p:spPr>
        <p:txBody>
          <a:bodyPr/>
          <a:lstStyle/>
          <a:p>
            <a:r>
              <a:rPr lang="ru-RU" sz="2000" b="1" dirty="0" smtClean="0">
                <a:solidFill>
                  <a:srgbClr val="663300"/>
                </a:solidFill>
              </a:rPr>
              <a:t>Начал писать зимой 1917-1918 года</a:t>
            </a:r>
          </a:p>
          <a:p>
            <a:r>
              <a:rPr lang="ru-RU" sz="2000" b="1" dirty="0" smtClean="0">
                <a:solidFill>
                  <a:srgbClr val="663300"/>
                </a:solidFill>
              </a:rPr>
              <a:t>Осень 1946 года: «Исторический образ России  за последнее 45-летие». Выражение его «взгляда на искусство, на Евангелие, на жизнь человека в истории и многое другое»</a:t>
            </a:r>
          </a:p>
          <a:p>
            <a:r>
              <a:rPr lang="ru-RU" sz="2000" b="1" dirty="0" smtClean="0">
                <a:solidFill>
                  <a:srgbClr val="663300"/>
                </a:solidFill>
              </a:rPr>
              <a:t>Роман закончен в 1955 году</a:t>
            </a:r>
          </a:p>
          <a:p>
            <a:r>
              <a:rPr lang="ru-RU" sz="2000" b="1" dirty="0" smtClean="0">
                <a:solidFill>
                  <a:srgbClr val="663300"/>
                </a:solidFill>
              </a:rPr>
              <a:t>Журнал «Новый мир» отверг роман, так как в нём усмотрели искажённое изображение революции и места интеллигенции в ней</a:t>
            </a:r>
          </a:p>
          <a:p>
            <a:r>
              <a:rPr lang="ru-RU" sz="2000" b="1" dirty="0" smtClean="0">
                <a:solidFill>
                  <a:srgbClr val="663300"/>
                </a:solidFill>
              </a:rPr>
              <a:t>В 1957 году напечатан в Италии</a:t>
            </a:r>
            <a:endParaRPr lang="ru-RU" sz="20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rgbClr val="663300"/>
                </a:solidFill>
              </a:rPr>
              <a:t>Судьба романа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260648"/>
            <a:ext cx="4324672" cy="586551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663300"/>
                </a:solidFill>
              </a:rPr>
              <a:t>В 1958 году Пастернаку присуждена Нобелевская премия «за выдающиеся достижения в современной лирической поэзии и на традиционном поприще великой русской прозы»</a:t>
            </a:r>
          </a:p>
          <a:p>
            <a:r>
              <a:rPr lang="ru-RU" sz="2000" b="1" dirty="0" smtClean="0">
                <a:solidFill>
                  <a:srgbClr val="663300"/>
                </a:solidFill>
              </a:rPr>
              <a:t>Исключили из членов Союза советских писателей</a:t>
            </a:r>
          </a:p>
          <a:p>
            <a:r>
              <a:rPr lang="ru-RU" sz="2000" b="1" dirty="0" smtClean="0">
                <a:solidFill>
                  <a:srgbClr val="663300"/>
                </a:solidFill>
              </a:rPr>
              <a:t>Организация в СМИ травли поэта</a:t>
            </a:r>
          </a:p>
          <a:p>
            <a:r>
              <a:rPr lang="ru-RU" sz="2000" b="1" dirty="0" smtClean="0">
                <a:solidFill>
                  <a:srgbClr val="663300"/>
                </a:solidFill>
              </a:rPr>
              <a:t>Заставили отказаться от премии</a:t>
            </a:r>
          </a:p>
          <a:p>
            <a:r>
              <a:rPr lang="ru-RU" sz="2000" b="1" dirty="0" smtClean="0">
                <a:solidFill>
                  <a:srgbClr val="663300"/>
                </a:solidFill>
              </a:rPr>
              <a:t>Роман опубликован в 1988 году в журнале «Новый мир»</a:t>
            </a:r>
            <a:endParaRPr lang="ru-RU" sz="2000" b="1" dirty="0">
              <a:solidFill>
                <a:srgbClr val="663300"/>
              </a:solidFill>
            </a:endParaRPr>
          </a:p>
        </p:txBody>
      </p:sp>
      <p:pic>
        <p:nvPicPr>
          <p:cNvPr id="5" name="Содержимое 4" descr="b4f8545847d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14285" y="1600200"/>
            <a:ext cx="3154030" cy="4525963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63300"/>
                </a:solidFill>
              </a:rPr>
              <a:t>Что вызвало отторжение власти?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63300"/>
                </a:solidFill>
              </a:rPr>
              <a:t>События романа даны через восприятие главного героя, это </a:t>
            </a:r>
            <a:r>
              <a:rPr lang="ru-RU" b="1" u="sng" dirty="0" smtClean="0">
                <a:solidFill>
                  <a:srgbClr val="663300"/>
                </a:solidFill>
              </a:rPr>
              <a:t>субъективное восприятие и составляет сюжет</a:t>
            </a:r>
          </a:p>
          <a:p>
            <a:r>
              <a:rPr lang="ru-RU" b="1" dirty="0" smtClean="0">
                <a:solidFill>
                  <a:srgbClr val="663300"/>
                </a:solidFill>
              </a:rPr>
              <a:t>Роман не вписывается в каноны соцреализма</a:t>
            </a:r>
          </a:p>
          <a:p>
            <a:r>
              <a:rPr lang="ru-RU" b="1" dirty="0" smtClean="0">
                <a:solidFill>
                  <a:srgbClr val="663300"/>
                </a:solidFill>
              </a:rPr>
              <a:t>Герой, как и у Булгакова, «стоит над красными и белыми»</a:t>
            </a:r>
            <a:endParaRPr lang="ru-RU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63300"/>
                </a:solidFill>
              </a:rPr>
              <a:t>Авторская позиция</a:t>
            </a:r>
            <a:endParaRPr lang="ru-RU" b="1" dirty="0">
              <a:solidFill>
                <a:srgbClr val="663300"/>
              </a:solidFill>
            </a:endParaRPr>
          </a:p>
        </p:txBody>
      </p:sp>
      <p:pic>
        <p:nvPicPr>
          <p:cNvPr id="6" name="Содержимое 5" descr="облож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3048000" cy="3938016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923928" y="1600200"/>
            <a:ext cx="4824536" cy="4525963"/>
          </a:xfrm>
        </p:spPr>
        <p:txBody>
          <a:bodyPr/>
          <a:lstStyle/>
          <a:p>
            <a:r>
              <a:rPr lang="ru-RU" b="1" dirty="0" smtClean="0">
                <a:solidFill>
                  <a:srgbClr val="663300"/>
                </a:solidFill>
              </a:rPr>
              <a:t>Судьба человека не связана напрямую с исторической эпохой, в которую выпало жить. Главный герой не пытается бороться с обстоятельствами, но и не приспосабливается к ним, оставаясь собой при любых условиях</a:t>
            </a:r>
            <a:endParaRPr lang="ru-RU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Образ Живаго</a:t>
            </a:r>
            <a:endParaRPr lang="ru-RU" b="1" dirty="0">
              <a:solidFill>
                <a:srgbClr val="663300"/>
              </a:solidFill>
            </a:endParaRPr>
          </a:p>
        </p:txBody>
      </p:sp>
      <p:pic>
        <p:nvPicPr>
          <p:cNvPr id="6" name="Рисунок 5" descr="galerie_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700808"/>
            <a:ext cx="2348007" cy="3537487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 bwMode="auto">
          <a:xfrm>
            <a:off x="611560" y="1844824"/>
            <a:ext cx="2088232" cy="936104"/>
          </a:xfrm>
          <a:prstGeom prst="roundRect">
            <a:avLst/>
          </a:prstGeom>
          <a:solidFill>
            <a:srgbClr val="FFCC66">
              <a:alpha val="46000"/>
            </a:srgbClr>
          </a:solidFill>
          <a:ln w="38100" cap="flat" cmpd="sng" algn="ctr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Arial" charset="0"/>
              </a:rPr>
              <a:t>Врач – ставит диагноз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683568" y="3212976"/>
            <a:ext cx="2088232" cy="936104"/>
          </a:xfrm>
          <a:prstGeom prst="roundRect">
            <a:avLst/>
          </a:prstGeom>
          <a:solidFill>
            <a:srgbClr val="FFCC66">
              <a:alpha val="46000"/>
            </a:srgbClr>
          </a:solidFill>
          <a:ln w="38100" cap="flat" cmpd="sng" algn="ctr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Arial" charset="0"/>
              </a:rPr>
              <a:t>Не вмешивается в ход событий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Arial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6444208" y="1844824"/>
            <a:ext cx="2088232" cy="936104"/>
          </a:xfrm>
          <a:prstGeom prst="roundRect">
            <a:avLst/>
          </a:prstGeom>
          <a:solidFill>
            <a:srgbClr val="FFCC66">
              <a:alpha val="46000"/>
            </a:srgbClr>
          </a:solidFill>
          <a:ln w="38100" cap="flat" cmpd="sng" algn="ctr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Arial" charset="0"/>
              </a:rPr>
              <a:t>Фаталист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Arial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6444208" y="3212976"/>
            <a:ext cx="2088232" cy="936104"/>
          </a:xfrm>
          <a:prstGeom prst="roundRect">
            <a:avLst/>
          </a:prstGeom>
          <a:solidFill>
            <a:srgbClr val="FFCC66">
              <a:alpha val="46000"/>
            </a:srgbClr>
          </a:solidFill>
          <a:ln w="38100" cap="flat" cmpd="sng" algn="ctr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Arial" charset="0"/>
              </a:rPr>
              <a:t>Убеждён в необходимости нравственного выбора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Arial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3635896" y="5589240"/>
            <a:ext cx="2088232" cy="936104"/>
          </a:xfrm>
          <a:prstGeom prst="roundRect">
            <a:avLst/>
          </a:prstGeom>
          <a:solidFill>
            <a:srgbClr val="FFCC66">
              <a:alpha val="46000"/>
            </a:srgbClr>
          </a:solidFill>
          <a:ln w="38100" cap="flat" cmpd="sng" algn="ctr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Arial" charset="0"/>
              </a:rPr>
              <a:t>поэт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63300"/>
                </a:solidFill>
              </a:rPr>
              <a:t>Варианты названий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324672" cy="4525963"/>
          </a:xfrm>
        </p:spPr>
        <p:txBody>
          <a:bodyPr/>
          <a:lstStyle/>
          <a:p>
            <a:r>
              <a:rPr lang="ru-RU" sz="2400" b="1" dirty="0" smtClean="0">
                <a:solidFill>
                  <a:srgbClr val="663300"/>
                </a:solidFill>
              </a:rPr>
              <a:t>«Смерти не будет»</a:t>
            </a:r>
          </a:p>
          <a:p>
            <a:r>
              <a:rPr lang="ru-RU" sz="2400" b="1" dirty="0" smtClean="0">
                <a:solidFill>
                  <a:srgbClr val="663300"/>
                </a:solidFill>
              </a:rPr>
              <a:t>«Свеча горела»</a:t>
            </a:r>
          </a:p>
          <a:p>
            <a:r>
              <a:rPr lang="ru-RU" sz="2400" b="1" dirty="0" smtClean="0">
                <a:solidFill>
                  <a:srgbClr val="663300"/>
                </a:solidFill>
              </a:rPr>
              <a:t>«Иннокентий Дудоров»</a:t>
            </a:r>
          </a:p>
          <a:p>
            <a:r>
              <a:rPr lang="ru-RU" sz="2400" b="1" dirty="0" smtClean="0">
                <a:solidFill>
                  <a:srgbClr val="663300"/>
                </a:solidFill>
              </a:rPr>
              <a:t>«Мальчики и девочки»</a:t>
            </a:r>
          </a:p>
          <a:p>
            <a:r>
              <a:rPr lang="ru-RU" sz="2400" b="1" dirty="0" smtClean="0">
                <a:solidFill>
                  <a:srgbClr val="663300"/>
                </a:solidFill>
              </a:rPr>
              <a:t>Прокомментируйте каждое название</a:t>
            </a:r>
          </a:p>
          <a:p>
            <a:r>
              <a:rPr lang="ru-RU" sz="2400" b="1" dirty="0" smtClean="0">
                <a:solidFill>
                  <a:srgbClr val="663300"/>
                </a:solidFill>
              </a:rPr>
              <a:t>Почему автора выбрал «Доктор Живаго»?</a:t>
            </a:r>
            <a:endParaRPr lang="ru-RU" sz="2400" b="1" dirty="0">
              <a:solidFill>
                <a:srgbClr val="6633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4427984" y="1556792"/>
            <a:ext cx="2088232" cy="936104"/>
          </a:xfrm>
          <a:prstGeom prst="roundRect">
            <a:avLst/>
          </a:prstGeom>
          <a:solidFill>
            <a:srgbClr val="FFCC66">
              <a:alpha val="46000"/>
            </a:srgbClr>
          </a:solidFill>
          <a:ln w="38100" cap="flat" cmpd="sng" algn="ctr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Arial" charset="0"/>
              </a:rPr>
              <a:t>Юра Живаго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Arial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4427984" y="2564904"/>
            <a:ext cx="2088232" cy="936104"/>
          </a:xfrm>
          <a:prstGeom prst="roundRect">
            <a:avLst/>
          </a:prstGeom>
          <a:solidFill>
            <a:srgbClr val="FFCC66">
              <a:alpha val="46000"/>
            </a:srgbClr>
          </a:solidFill>
          <a:ln w="38100" cap="flat" cmpd="sng" algn="ctr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Arial" charset="0"/>
              </a:rPr>
              <a:t>Миша Гордон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4427984" y="3573016"/>
            <a:ext cx="2088232" cy="936104"/>
          </a:xfrm>
          <a:prstGeom prst="roundRect">
            <a:avLst/>
          </a:prstGeom>
          <a:solidFill>
            <a:srgbClr val="FFCC66">
              <a:alpha val="46000"/>
            </a:srgbClr>
          </a:solidFill>
          <a:ln w="38100" cap="flat" cmpd="sng" algn="ctr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Arial" charset="0"/>
              </a:rPr>
              <a:t>Ника Дудоров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Arial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4427984" y="4581128"/>
            <a:ext cx="2088232" cy="936104"/>
          </a:xfrm>
          <a:prstGeom prst="roundRect">
            <a:avLst/>
          </a:prstGeom>
          <a:solidFill>
            <a:srgbClr val="FFCC66">
              <a:alpha val="46000"/>
            </a:srgbClr>
          </a:solidFill>
          <a:ln w="38100" cap="flat" cmpd="sng" algn="ctr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Arial" charset="0"/>
              </a:rPr>
              <a:t>Паша Антипов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Arial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6660232" y="1556792"/>
            <a:ext cx="2088232" cy="936104"/>
          </a:xfrm>
          <a:prstGeom prst="roundRect">
            <a:avLst/>
          </a:prstGeom>
          <a:solidFill>
            <a:srgbClr val="FFCC66">
              <a:alpha val="46000"/>
            </a:srgbClr>
          </a:solidFill>
          <a:ln w="38100" cap="flat" cmpd="sng" algn="ctr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Arial" charset="0"/>
              </a:rPr>
              <a:t>Надя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Arial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6660232" y="2564904"/>
            <a:ext cx="2088232" cy="936104"/>
          </a:xfrm>
          <a:prstGeom prst="roundRect">
            <a:avLst/>
          </a:prstGeom>
          <a:solidFill>
            <a:srgbClr val="FFCC66">
              <a:alpha val="46000"/>
            </a:srgbClr>
          </a:solidFill>
          <a:ln w="38100" cap="flat" cmpd="sng" algn="ctr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Arial" charset="0"/>
              </a:rPr>
              <a:t>Тоня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Arial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6660232" y="3573016"/>
            <a:ext cx="2088232" cy="936104"/>
          </a:xfrm>
          <a:prstGeom prst="roundRect">
            <a:avLst/>
          </a:prstGeom>
          <a:solidFill>
            <a:srgbClr val="FFCC66">
              <a:alpha val="46000"/>
            </a:srgbClr>
          </a:solidFill>
          <a:ln w="38100" cap="flat" cmpd="sng" algn="ctr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Arial" charset="0"/>
              </a:rPr>
              <a:t>Лариса Гишар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663300"/>
                </a:solidFill>
              </a:rPr>
              <a:t>Подростковое восприятие жизни сохраняется у повзрослевших героев Пастернака</a:t>
            </a:r>
            <a:endParaRPr lang="ru-RU" sz="3200" b="1" dirty="0">
              <a:solidFill>
                <a:srgbClr val="663300"/>
              </a:solidFill>
            </a:endParaRPr>
          </a:p>
        </p:txBody>
      </p:sp>
      <p:pic>
        <p:nvPicPr>
          <p:cNvPr id="5" name="Рисунок 4" descr="8.jpg"/>
          <p:cNvPicPr>
            <a:picLocks noChangeAspect="1"/>
          </p:cNvPicPr>
          <p:nvPr/>
        </p:nvPicPr>
        <p:blipFill>
          <a:blip r:embed="rId2" cstate="print"/>
          <a:srcRect b="6801"/>
          <a:stretch>
            <a:fillRect/>
          </a:stretch>
        </p:blipFill>
        <p:spPr>
          <a:xfrm>
            <a:off x="395536" y="1700808"/>
            <a:ext cx="3783509" cy="2415999"/>
          </a:xfrm>
          <a:prstGeom prst="rect">
            <a:avLst/>
          </a:prstGeom>
          <a:ln w="38100" cap="sq">
            <a:solidFill>
              <a:srgbClr val="CC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кругленная прямоугольная выноска 5"/>
          <p:cNvSpPr/>
          <p:nvPr/>
        </p:nvSpPr>
        <p:spPr bwMode="auto">
          <a:xfrm>
            <a:off x="4860032" y="1268760"/>
            <a:ext cx="3960440" cy="3960440"/>
          </a:xfrm>
          <a:prstGeom prst="wedgeRoundRectCallout">
            <a:avLst>
              <a:gd name="adj1" fmla="val -66097"/>
              <a:gd name="adj2" fmla="val -13447"/>
              <a:gd name="adj3" fmla="val 16667"/>
            </a:avLst>
          </a:prstGeom>
          <a:solidFill>
            <a:srgbClr val="CC9900">
              <a:alpha val="33000"/>
            </a:srgbClr>
          </a:solidFill>
          <a:ln w="9525" cap="flat" cmpd="sng" algn="ctr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Arial" charset="0"/>
              </a:rPr>
              <a:t>«Вы подумайте, какое сейчас время! И мы с вами живём в эти дни! Ведь только раз в вечность случается такая небывальщина. Подумайте: со всей России сорвало крышу, и мы со всем народом очутились под открытым небом. И некому за нами подглядывать. Свобода!»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Arial" charset="0"/>
            </a:endParaRPr>
          </a:p>
        </p:txBody>
      </p:sp>
      <p:pic>
        <p:nvPicPr>
          <p:cNvPr id="7" name="Рисунок 6" descr="Strelnikov_himself1.png"/>
          <p:cNvPicPr>
            <a:picLocks noChangeAspect="1"/>
          </p:cNvPicPr>
          <p:nvPr/>
        </p:nvPicPr>
        <p:blipFill>
          <a:blip r:embed="rId3" cstate="print"/>
          <a:srcRect l="26375"/>
          <a:stretch>
            <a:fillRect/>
          </a:stretch>
        </p:blipFill>
        <p:spPr>
          <a:xfrm>
            <a:off x="251520" y="1772816"/>
            <a:ext cx="4032448" cy="2282097"/>
          </a:xfrm>
          <a:prstGeom prst="rect">
            <a:avLst/>
          </a:prstGeom>
          <a:ln w="38100" cap="sq">
            <a:solidFill>
              <a:srgbClr val="CC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кругленная прямоугольная выноска 7"/>
          <p:cNvSpPr/>
          <p:nvPr/>
        </p:nvSpPr>
        <p:spPr bwMode="auto">
          <a:xfrm>
            <a:off x="4860032" y="2132856"/>
            <a:ext cx="3960440" cy="1368152"/>
          </a:xfrm>
          <a:prstGeom prst="wedgeRoundRectCallout">
            <a:avLst>
              <a:gd name="adj1" fmla="val -66097"/>
              <a:gd name="adj2" fmla="val -13447"/>
              <a:gd name="adj3" fmla="val 16667"/>
            </a:avLst>
          </a:prstGeom>
          <a:solidFill>
            <a:srgbClr val="CC9900">
              <a:alpha val="33000"/>
            </a:srgbClr>
          </a:solidFill>
          <a:ln w="9525" cap="flat" cmpd="sng" algn="ctr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Arial" charset="0"/>
              </a:rPr>
              <a:t>«Военная игра, а не дело» то, что происходит во время Гражданской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663300"/>
                </a:solidFill>
                <a:effectLst/>
                <a:latin typeface="Arial" charset="0"/>
              </a:rPr>
              <a:t> войны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4437112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63300"/>
                </a:solidFill>
              </a:rPr>
              <a:t>«Идея немедленного создания нового невиданного мира … всегда вызывала у Пастернака внутреннее сопротивление: он смотрел на историю «сквозь» культуру, а культура в его представлении дело вековечное, постоянное, символическое» (В. Альфонсов)</a:t>
            </a:r>
            <a:endParaRPr lang="ru-RU" sz="24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3600" b="1" dirty="0" smtClean="0">
                <a:solidFill>
                  <a:srgbClr val="663300"/>
                </a:solidFill>
              </a:rPr>
              <a:t>Какие исторические события преломляются в восприятии Юрия Живаго?</a:t>
            </a:r>
            <a:endParaRPr lang="ru-RU" sz="3600" b="1" dirty="0">
              <a:solidFill>
                <a:srgbClr val="6633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539552" y="5085184"/>
            <a:ext cx="3096344" cy="936104"/>
          </a:xfrm>
          <a:prstGeom prst="roundRect">
            <a:avLst/>
          </a:prstGeom>
          <a:solidFill>
            <a:srgbClr val="FFCC66">
              <a:alpha val="46000"/>
            </a:srgbClr>
          </a:solidFill>
          <a:ln w="38100" cap="flat" cmpd="sng" algn="ctr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Arial" charset="0"/>
              </a:rPr>
              <a:t>Первая мировая война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Arial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1187624" y="3933056"/>
            <a:ext cx="3096344" cy="936104"/>
          </a:xfrm>
          <a:prstGeom prst="roundRect">
            <a:avLst/>
          </a:prstGeom>
          <a:solidFill>
            <a:srgbClr val="FFCC66">
              <a:alpha val="46000"/>
            </a:srgbClr>
          </a:solidFill>
          <a:ln w="38100" cap="flat" cmpd="sng" algn="ctr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Arial" charset="0"/>
              </a:rPr>
              <a:t>Октябрьские события 1917 года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Arial" charset="0"/>
            </a:endParaRPr>
          </a:p>
        </p:txBody>
      </p:sp>
      <p:sp>
        <p:nvSpPr>
          <p:cNvPr id="8" name="Пятиугольник 7"/>
          <p:cNvSpPr/>
          <p:nvPr/>
        </p:nvSpPr>
        <p:spPr bwMode="auto">
          <a:xfrm>
            <a:off x="4355976" y="3933056"/>
            <a:ext cx="4392488" cy="1008112"/>
          </a:xfrm>
          <a:prstGeom prst="homePlate">
            <a:avLst/>
          </a:prstGeom>
          <a:solidFill>
            <a:srgbClr val="CC9900">
              <a:alpha val="31000"/>
            </a:srgbClr>
          </a:solidFill>
          <a:ln w="38100" cap="flat" cmpd="sng" algn="ctr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Arial" charset="0"/>
              </a:rPr>
              <a:t>Его восхищает «великолепная хирургия» революции, она представляется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663300"/>
                </a:solidFill>
                <a:effectLst/>
                <a:latin typeface="Arial" charset="0"/>
              </a:rPr>
              <a:t> ему выражением самой жизни, её непредсказуемости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Arial" charset="0"/>
            </a:endParaRPr>
          </a:p>
        </p:txBody>
      </p:sp>
      <p:sp>
        <p:nvSpPr>
          <p:cNvPr id="9" name="Пятиугольник 8"/>
          <p:cNvSpPr/>
          <p:nvPr/>
        </p:nvSpPr>
        <p:spPr bwMode="auto">
          <a:xfrm>
            <a:off x="4355976" y="2780928"/>
            <a:ext cx="4392488" cy="1008112"/>
          </a:xfrm>
          <a:prstGeom prst="homePlate">
            <a:avLst/>
          </a:prstGeom>
          <a:solidFill>
            <a:srgbClr val="CC9900">
              <a:alpha val="31000"/>
            </a:srgbClr>
          </a:solidFill>
          <a:ln w="38100" cap="flat" cmpd="sng" algn="ctr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Arial" charset="0"/>
              </a:rPr>
              <a:t>Насильно сделать людей счастливыми нельзя. «Историю никто не делает, её не видно, как нельзя увидеть, как трава растёт».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Arial" charset="0"/>
            </a:endParaRPr>
          </a:p>
        </p:txBody>
      </p:sp>
      <p:pic>
        <p:nvPicPr>
          <p:cNvPr id="10" name="Рисунок 9" descr="2.jpg"/>
          <p:cNvPicPr>
            <a:picLocks noChangeAspect="1"/>
          </p:cNvPicPr>
          <p:nvPr/>
        </p:nvPicPr>
        <p:blipFill>
          <a:blip r:embed="rId2" cstate="print"/>
          <a:srcRect t="12496" b="12530"/>
          <a:stretch>
            <a:fillRect/>
          </a:stretch>
        </p:blipFill>
        <p:spPr>
          <a:xfrm>
            <a:off x="0" y="1412776"/>
            <a:ext cx="4095750" cy="1728192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5">
  <a:themeElements>
    <a:clrScheme name="ms_pptpostmortem_tp01018455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ms_pptpostmortem_tp01018455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_pptpostmortem_tp01018455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138</TotalTime>
  <Words>766</Words>
  <Application>Microsoft Office PowerPoint</Application>
  <PresentationFormat>Экран (4:3)</PresentationFormat>
  <Paragraphs>92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Тема5</vt:lpstr>
      <vt:lpstr>Человек, история и природа в романе Б. Л. Пастернака  «Доктор Живаго»</vt:lpstr>
      <vt:lpstr>История создания романа</vt:lpstr>
      <vt:lpstr>Судьба романа</vt:lpstr>
      <vt:lpstr>Что вызвало отторжение власти?</vt:lpstr>
      <vt:lpstr>Авторская позиция</vt:lpstr>
      <vt:lpstr>Образ Живаго</vt:lpstr>
      <vt:lpstr>Варианты названий</vt:lpstr>
      <vt:lpstr>Подростковое восприятие жизни сохраняется у повзрослевших героев Пастернака</vt:lpstr>
      <vt:lpstr>Какие исторические события преломляются в восприятии Юрия Живаго?</vt:lpstr>
      <vt:lpstr>Какие ужасы революции 1905 года, Гражданской войны описывает Пастернак?</vt:lpstr>
      <vt:lpstr>«Московское становище»  (часть 6, главы 1 и 2)</vt:lpstr>
      <vt:lpstr>Революция показана у Пастернака как стихия</vt:lpstr>
      <vt:lpstr>Проанализируем пейзажные зарисовки в романе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Человек, история и природа в романе Б. Л. Пастернака  «Доктор Живаго»</dc:title>
  <dc:creator>Инесса</dc:creator>
  <cp:lastModifiedBy>Инесса</cp:lastModifiedBy>
  <cp:revision>17</cp:revision>
  <dcterms:created xsi:type="dcterms:W3CDTF">2014-04-14T13:32:13Z</dcterms:created>
  <dcterms:modified xsi:type="dcterms:W3CDTF">2014-04-14T16:01:02Z</dcterms:modified>
</cp:coreProperties>
</file>